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Rectá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ángu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ángu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ítu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_tradnl"/>
              <a:t>Haga clic para modificar el estilo de subtítulo del patrón</a:t>
            </a:r>
            <a:endParaRPr kumimoji="0" lang="en-US"/>
          </a:p>
        </p:txBody>
      </p:sp>
      <p:sp>
        <p:nvSpPr>
          <p:cNvPr id="28" name="Marcador de fecha 27"/>
          <p:cNvSpPr>
            <a:spLocks noGrp="1"/>
          </p:cNvSpPr>
          <p:nvPr>
            <p:ph type="dt" sz="half" idx="10"/>
          </p:nvPr>
        </p:nvSpPr>
        <p:spPr/>
        <p:txBody>
          <a:bodyPr/>
          <a:lstStyle/>
          <a:p>
            <a:fld id="{331F6C68-4CF0-4C43-97A1-923616D456C6}" type="datetimeFigureOut">
              <a:rPr lang="es-ES" smtClean="0"/>
              <a:t>25/03/2020</a:t>
            </a:fld>
            <a:endParaRPr lang="es-ES"/>
          </a:p>
        </p:txBody>
      </p:sp>
      <p:sp>
        <p:nvSpPr>
          <p:cNvPr id="17" name="Marcador de pie de página 16"/>
          <p:cNvSpPr>
            <a:spLocks noGrp="1"/>
          </p:cNvSpPr>
          <p:nvPr>
            <p:ph type="ftr" sz="quarter" idx="11"/>
          </p:nvPr>
        </p:nvSpPr>
        <p:spPr/>
        <p:txBody>
          <a:bodyPr/>
          <a:lstStyle/>
          <a:p>
            <a:endParaRPr lang="es-ES"/>
          </a:p>
        </p:txBody>
      </p:sp>
      <p:sp>
        <p:nvSpPr>
          <p:cNvPr id="7" name="Conector recto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á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Marcador de número de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83DAC14-4014-EF40-952F-5168253A77D7}" type="slidenum">
              <a:rPr lang="es-ES" smtClean="0"/>
              <a:t>‹Nº›</a:t>
            </a:fld>
            <a:endParaRPr lang="es-ES"/>
          </a:p>
        </p:txBody>
      </p:sp>
      <p:sp>
        <p:nvSpPr>
          <p:cNvPr id="8" name="Títu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_tradnl"/>
              <a:t>Clic para editar título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es-ES_tradnl"/>
              <a:t>Clic para editar título</a:t>
            </a:r>
            <a:endParaRPr kumimoji="0" lang="en-US"/>
          </a:p>
        </p:txBody>
      </p:sp>
      <p:sp>
        <p:nvSpPr>
          <p:cNvPr id="3" name="Marcador de texto vertical 2"/>
          <p:cNvSpPr>
            <a:spLocks noGrp="1"/>
          </p:cNvSpPr>
          <p:nvPr>
            <p:ph type="body" orient="vert" idx="1"/>
          </p:nvPr>
        </p:nvSpPr>
        <p:spPr/>
        <p:txBody>
          <a:bodyPr vert="eaVert"/>
          <a:lstStyle/>
          <a:p>
            <a:pPr lvl="0" eaLnBrk="1" latinLnBrk="0" hangingPunct="1"/>
            <a:r>
              <a:rPr lang="es-ES_tradnl"/>
              <a:t>Haga clic para modificar el estilo de texto del patrón</a:t>
            </a:r>
          </a:p>
          <a:p>
            <a:pPr lvl="1" eaLnBrk="1" latinLnBrk="0" hangingPunct="1"/>
            <a:r>
              <a:rPr lang="es-ES_tradnl"/>
              <a:t>Segundo nivel</a:t>
            </a:r>
          </a:p>
          <a:p>
            <a:pPr lvl="2" eaLnBrk="1" latinLnBrk="0" hangingPunct="1"/>
            <a:r>
              <a:rPr lang="es-ES_tradnl"/>
              <a:t>Tercer nivel</a:t>
            </a:r>
          </a:p>
          <a:p>
            <a:pPr lvl="3" eaLnBrk="1" latinLnBrk="0" hangingPunct="1"/>
            <a:r>
              <a:rPr lang="es-ES_tradnl"/>
              <a:t>Cuarto nivel</a:t>
            </a:r>
          </a:p>
          <a:p>
            <a:pPr lvl="4" eaLnBrk="1" latinLnBrk="0" hangingPunct="1"/>
            <a:r>
              <a:rPr lang="es-ES_tradnl"/>
              <a:t>Quinto nivel</a:t>
            </a:r>
            <a:endParaRPr kumimoji="0" lang="en-US"/>
          </a:p>
        </p:txBody>
      </p:sp>
      <p:sp>
        <p:nvSpPr>
          <p:cNvPr id="4" name="Marcador de fecha 3"/>
          <p:cNvSpPr>
            <a:spLocks noGrp="1"/>
          </p:cNvSpPr>
          <p:nvPr>
            <p:ph type="dt" sz="half" idx="10"/>
          </p:nvPr>
        </p:nvSpPr>
        <p:spPr/>
        <p:txBody>
          <a:bodyPr/>
          <a:lstStyle/>
          <a:p>
            <a:fld id="{331F6C68-4CF0-4C43-97A1-923616D456C6}" type="datetimeFigureOut">
              <a:rPr lang="es-ES" smtClean="0"/>
              <a:t>25/03/2020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83DAC14-4014-EF40-952F-5168253A77D7}"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Rectá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ángu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ángu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ángu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ángu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ángu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ctor recto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Marcador de número de diapositiva 5"/>
          <p:cNvSpPr>
            <a:spLocks noGrp="1"/>
          </p:cNvSpPr>
          <p:nvPr>
            <p:ph type="sldNum" sz="quarter" idx="12"/>
          </p:nvPr>
        </p:nvSpPr>
        <p:spPr>
          <a:xfrm>
            <a:off x="6915912" y="3009901"/>
            <a:ext cx="457200" cy="441325"/>
          </a:xfrm>
        </p:spPr>
        <p:txBody>
          <a:bodyPr/>
          <a:lstStyle/>
          <a:p>
            <a:fld id="{E83DAC14-4014-EF40-952F-5168253A77D7}" type="slidenum">
              <a:rPr lang="es-ES" smtClean="0"/>
              <a:t>‹Nº›</a:t>
            </a:fld>
            <a:endParaRPr lang="es-ES"/>
          </a:p>
        </p:txBody>
      </p:sp>
      <p:sp>
        <p:nvSpPr>
          <p:cNvPr id="3" name="Marcador de texto vertical 2"/>
          <p:cNvSpPr>
            <a:spLocks noGrp="1"/>
          </p:cNvSpPr>
          <p:nvPr>
            <p:ph type="body" orient="vert" idx="1"/>
          </p:nvPr>
        </p:nvSpPr>
        <p:spPr>
          <a:xfrm>
            <a:off x="304800" y="304800"/>
            <a:ext cx="6553200" cy="5821366"/>
          </a:xfrm>
        </p:spPr>
        <p:txBody>
          <a:bodyPr vert="eaVert"/>
          <a:lstStyle/>
          <a:p>
            <a:pPr lvl="0" eaLnBrk="1" latinLnBrk="0" hangingPunct="1"/>
            <a:r>
              <a:rPr lang="es-ES_tradnl"/>
              <a:t>Haga clic para modificar el estilo de texto del patrón</a:t>
            </a:r>
          </a:p>
          <a:p>
            <a:pPr lvl="1" eaLnBrk="1" latinLnBrk="0" hangingPunct="1"/>
            <a:r>
              <a:rPr lang="es-ES_tradnl"/>
              <a:t>Segundo nivel</a:t>
            </a:r>
          </a:p>
          <a:p>
            <a:pPr lvl="2" eaLnBrk="1" latinLnBrk="0" hangingPunct="1"/>
            <a:r>
              <a:rPr lang="es-ES_tradnl"/>
              <a:t>Tercer nivel</a:t>
            </a:r>
          </a:p>
          <a:p>
            <a:pPr lvl="3" eaLnBrk="1" latinLnBrk="0" hangingPunct="1"/>
            <a:r>
              <a:rPr lang="es-ES_tradnl"/>
              <a:t>Cuarto nivel</a:t>
            </a:r>
          </a:p>
          <a:p>
            <a:pPr lvl="4" eaLnBrk="1" latinLnBrk="0" hangingPunct="1"/>
            <a:r>
              <a:rPr lang="es-ES_tradnl"/>
              <a:t>Quinto nivel</a:t>
            </a:r>
            <a:endParaRPr kumimoji="0" lang="en-US"/>
          </a:p>
        </p:txBody>
      </p:sp>
      <p:sp>
        <p:nvSpPr>
          <p:cNvPr id="4" name="Marcador de fecha 3"/>
          <p:cNvSpPr>
            <a:spLocks noGrp="1"/>
          </p:cNvSpPr>
          <p:nvPr>
            <p:ph type="dt" sz="half" idx="10"/>
          </p:nvPr>
        </p:nvSpPr>
        <p:spPr/>
        <p:txBody>
          <a:bodyPr/>
          <a:lstStyle/>
          <a:p>
            <a:fld id="{331F6C68-4CF0-4C43-97A1-923616D456C6}" type="datetimeFigureOut">
              <a:rPr lang="es-ES" smtClean="0"/>
              <a:t>25/03/2020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2" name="Título vertical 1"/>
          <p:cNvSpPr>
            <a:spLocks noGrp="1"/>
          </p:cNvSpPr>
          <p:nvPr>
            <p:ph type="title" orient="vert"/>
          </p:nvPr>
        </p:nvSpPr>
        <p:spPr>
          <a:xfrm>
            <a:off x="7391400" y="304801"/>
            <a:ext cx="1447800" cy="5851525"/>
          </a:xfrm>
        </p:spPr>
        <p:txBody>
          <a:bodyPr vert="eaVert"/>
          <a:lstStyle/>
          <a:p>
            <a:r>
              <a:rPr kumimoji="0" lang="es-ES_tradnl"/>
              <a:t>Clic para editar título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kumimoji="0" lang="es-ES_tradnl"/>
              <a:t>Clic para editar título</a:t>
            </a:r>
            <a:endParaRPr kumimoji="0" lang="en-US"/>
          </a:p>
        </p:txBody>
      </p:sp>
      <p:sp>
        <p:nvSpPr>
          <p:cNvPr id="4" name="Marcador de fecha 3"/>
          <p:cNvSpPr>
            <a:spLocks noGrp="1"/>
          </p:cNvSpPr>
          <p:nvPr>
            <p:ph type="dt" sz="half" idx="10"/>
          </p:nvPr>
        </p:nvSpPr>
        <p:spPr/>
        <p:txBody>
          <a:bodyPr/>
          <a:lstStyle/>
          <a:p>
            <a:fld id="{331F6C68-4CF0-4C43-97A1-923616D456C6}" type="datetimeFigureOut">
              <a:rPr lang="es-ES" smtClean="0"/>
              <a:t>25/03/2020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a:xfrm>
            <a:off x="4361688" y="1026372"/>
            <a:ext cx="457200" cy="441325"/>
          </a:xfrm>
        </p:spPr>
        <p:txBody>
          <a:bodyPr/>
          <a:lstStyle/>
          <a:p>
            <a:fld id="{E83DAC14-4014-EF40-952F-5168253A77D7}" type="slidenum">
              <a:rPr lang="es-ES" smtClean="0"/>
              <a:t>‹Nº›</a:t>
            </a:fld>
            <a:endParaRPr lang="es-ES"/>
          </a:p>
        </p:txBody>
      </p:sp>
      <p:sp>
        <p:nvSpPr>
          <p:cNvPr id="8" name="Marcador de contenido 7"/>
          <p:cNvSpPr>
            <a:spLocks noGrp="1"/>
          </p:cNvSpPr>
          <p:nvPr>
            <p:ph sz="quarter" idx="1"/>
          </p:nvPr>
        </p:nvSpPr>
        <p:spPr>
          <a:xfrm>
            <a:off x="301752" y="1527048"/>
            <a:ext cx="8503920" cy="4572000"/>
          </a:xfrm>
        </p:spPr>
        <p:txBody>
          <a:bodyPr/>
          <a:lstStyle/>
          <a:p>
            <a:pPr lvl="0" eaLnBrk="1" latinLnBrk="0" hangingPunct="1"/>
            <a:r>
              <a:rPr lang="es-ES_tradnl"/>
              <a:t>Haga clic para modificar el estilo de texto del patrón</a:t>
            </a:r>
          </a:p>
          <a:p>
            <a:pPr lvl="1" eaLnBrk="1" latinLnBrk="0" hangingPunct="1"/>
            <a:r>
              <a:rPr lang="es-ES_tradnl"/>
              <a:t>Segundo nivel</a:t>
            </a:r>
          </a:p>
          <a:p>
            <a:pPr lvl="2" eaLnBrk="1" latinLnBrk="0" hangingPunct="1"/>
            <a:r>
              <a:rPr lang="es-ES_tradnl"/>
              <a:t>Tercer nivel</a:t>
            </a:r>
          </a:p>
          <a:p>
            <a:pPr lvl="3" eaLnBrk="1" latinLnBrk="0" hangingPunct="1"/>
            <a:r>
              <a:rPr lang="es-ES_tradnl"/>
              <a:t>Cuarto nivel</a:t>
            </a:r>
          </a:p>
          <a:p>
            <a:pPr lvl="4" eaLnBrk="1" latinLnBrk="0" hangingPunct="1"/>
            <a:r>
              <a:rPr lang="es-ES_tradnl"/>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Rectá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á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ángu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ángu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arcador de tex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_tradnl"/>
              <a:t>Haga clic para modificar el estilo de texto del patrón</a:t>
            </a:r>
          </a:p>
        </p:txBody>
      </p:sp>
      <p:sp>
        <p:nvSpPr>
          <p:cNvPr id="13" name="Rectángu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ángu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Marcador de pie de página 4"/>
          <p:cNvSpPr>
            <a:spLocks noGrp="1"/>
          </p:cNvSpPr>
          <p:nvPr>
            <p:ph type="ftr" sz="quarter" idx="11"/>
          </p:nvPr>
        </p:nvSpPr>
        <p:spPr/>
        <p:txBody>
          <a:bodyPr/>
          <a:lstStyle/>
          <a:p>
            <a:endParaRPr lang="es-ES"/>
          </a:p>
        </p:txBody>
      </p:sp>
      <p:sp>
        <p:nvSpPr>
          <p:cNvPr id="4" name="Marcador de fecha 3"/>
          <p:cNvSpPr>
            <a:spLocks noGrp="1"/>
          </p:cNvSpPr>
          <p:nvPr>
            <p:ph type="dt" sz="half" idx="10"/>
          </p:nvPr>
        </p:nvSpPr>
        <p:spPr/>
        <p:txBody>
          <a:bodyPr/>
          <a:lstStyle/>
          <a:p>
            <a:fld id="{331F6C68-4CF0-4C43-97A1-923616D456C6}" type="datetimeFigureOut">
              <a:rPr lang="es-ES" smtClean="0"/>
              <a:t>25/03/2020</a:t>
            </a:fld>
            <a:endParaRPr lang="es-ES"/>
          </a:p>
        </p:txBody>
      </p:sp>
      <p:sp>
        <p:nvSpPr>
          <p:cNvPr id="8" name="Conector recto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Marcador de número de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83DAC14-4014-EF40-952F-5168253A77D7}" type="slidenum">
              <a:rPr lang="es-ES" smtClean="0"/>
              <a:t>‹Nº›</a:t>
            </a:fld>
            <a:endParaRPr lang="es-ES"/>
          </a:p>
        </p:txBody>
      </p:sp>
      <p:sp>
        <p:nvSpPr>
          <p:cNvPr id="2" name="Títu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_tradnl"/>
              <a:t>Clic para editar título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758952"/>
          </a:xfrm>
        </p:spPr>
        <p:txBody>
          <a:bodyPr/>
          <a:lstStyle/>
          <a:p>
            <a:r>
              <a:rPr kumimoji="0" lang="es-ES_tradnl"/>
              <a:t>Clic para editar título</a:t>
            </a:r>
            <a:endParaRPr kumimoji="0" lang="en-US"/>
          </a:p>
        </p:txBody>
      </p:sp>
      <p:sp>
        <p:nvSpPr>
          <p:cNvPr id="5" name="Marcador de fecha 4"/>
          <p:cNvSpPr>
            <a:spLocks noGrp="1"/>
          </p:cNvSpPr>
          <p:nvPr>
            <p:ph type="dt" sz="half" idx="10"/>
          </p:nvPr>
        </p:nvSpPr>
        <p:spPr>
          <a:xfrm>
            <a:off x="5791200" y="6409944"/>
            <a:ext cx="3044952" cy="365760"/>
          </a:xfrm>
        </p:spPr>
        <p:txBody>
          <a:bodyPr/>
          <a:lstStyle/>
          <a:p>
            <a:fld id="{331F6C68-4CF0-4C43-97A1-923616D456C6}" type="datetimeFigureOut">
              <a:rPr lang="es-ES" smtClean="0"/>
              <a:t>25/03/2020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83DAC14-4014-EF40-952F-5168253A77D7}" type="slidenum">
              <a:rPr lang="es-ES" smtClean="0"/>
              <a:t>‹Nº›</a:t>
            </a:fld>
            <a:endParaRPr lang="es-ES"/>
          </a:p>
        </p:txBody>
      </p:sp>
      <p:sp>
        <p:nvSpPr>
          <p:cNvPr id="8" name="Conector recto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Marcador de contenido 9"/>
          <p:cNvSpPr>
            <a:spLocks noGrp="1"/>
          </p:cNvSpPr>
          <p:nvPr>
            <p:ph sz="half" idx="1"/>
          </p:nvPr>
        </p:nvSpPr>
        <p:spPr>
          <a:xfrm>
            <a:off x="301752" y="1371600"/>
            <a:ext cx="4038600" cy="4681728"/>
          </a:xfrm>
        </p:spPr>
        <p:txBody>
          <a:bodyPr/>
          <a:lstStyle>
            <a:lvl1pPr>
              <a:defRPr sz="2500"/>
            </a:lvl1pPr>
          </a:lstStyle>
          <a:p>
            <a:pPr lvl="0" eaLnBrk="1" latinLnBrk="0" hangingPunct="1"/>
            <a:r>
              <a:rPr lang="es-ES_tradnl"/>
              <a:t>Haga clic para modificar el estilo de texto del patrón</a:t>
            </a:r>
          </a:p>
          <a:p>
            <a:pPr lvl="1" eaLnBrk="1" latinLnBrk="0" hangingPunct="1"/>
            <a:r>
              <a:rPr lang="es-ES_tradnl"/>
              <a:t>Segundo nivel</a:t>
            </a:r>
          </a:p>
          <a:p>
            <a:pPr lvl="2" eaLnBrk="1" latinLnBrk="0" hangingPunct="1"/>
            <a:r>
              <a:rPr lang="es-ES_tradnl"/>
              <a:t>Tercer nivel</a:t>
            </a:r>
          </a:p>
          <a:p>
            <a:pPr lvl="3" eaLnBrk="1" latinLnBrk="0" hangingPunct="1"/>
            <a:r>
              <a:rPr lang="es-ES_tradnl"/>
              <a:t>Cuarto nivel</a:t>
            </a:r>
          </a:p>
          <a:p>
            <a:pPr lvl="4" eaLnBrk="1" latinLnBrk="0" hangingPunct="1"/>
            <a:r>
              <a:rPr lang="es-ES_tradnl"/>
              <a:t>Quinto nivel</a:t>
            </a:r>
            <a:endParaRPr kumimoji="0" lang="en-US"/>
          </a:p>
        </p:txBody>
      </p:sp>
      <p:sp>
        <p:nvSpPr>
          <p:cNvPr id="12" name="Marcador de contenido 11"/>
          <p:cNvSpPr>
            <a:spLocks noGrp="1"/>
          </p:cNvSpPr>
          <p:nvPr>
            <p:ph sz="half" idx="2"/>
          </p:nvPr>
        </p:nvSpPr>
        <p:spPr>
          <a:xfrm>
            <a:off x="4800600" y="1371600"/>
            <a:ext cx="4038600" cy="4681728"/>
          </a:xfrm>
        </p:spPr>
        <p:txBody>
          <a:bodyPr/>
          <a:lstStyle>
            <a:lvl1pPr>
              <a:defRPr sz="2500"/>
            </a:lvl1pPr>
          </a:lstStyle>
          <a:p>
            <a:pPr lvl="0" eaLnBrk="1" latinLnBrk="0" hangingPunct="1"/>
            <a:r>
              <a:rPr lang="es-ES_tradnl"/>
              <a:t>Haga clic para modificar el estilo de texto del patrón</a:t>
            </a:r>
          </a:p>
          <a:p>
            <a:pPr lvl="1" eaLnBrk="1" latinLnBrk="0" hangingPunct="1"/>
            <a:r>
              <a:rPr lang="es-ES_tradnl"/>
              <a:t>Segundo nivel</a:t>
            </a:r>
          </a:p>
          <a:p>
            <a:pPr lvl="2" eaLnBrk="1" latinLnBrk="0" hangingPunct="1"/>
            <a:r>
              <a:rPr lang="es-ES_tradnl"/>
              <a:t>Tercer nivel</a:t>
            </a:r>
          </a:p>
          <a:p>
            <a:pPr lvl="3" eaLnBrk="1" latinLnBrk="0" hangingPunct="1"/>
            <a:r>
              <a:rPr lang="es-ES_tradnl"/>
              <a:t>Cuarto nivel</a:t>
            </a:r>
          </a:p>
          <a:p>
            <a:pPr lvl="4" eaLnBrk="1" latinLnBrk="0" hangingPunct="1"/>
            <a:r>
              <a:rPr lang="es-ES_tradnl"/>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Conector recto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ángu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ángu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ángu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ángu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ángu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arcador de tex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_tradnl"/>
              <a:t>Haga clic para modificar el estilo de texto del patrón</a:t>
            </a:r>
          </a:p>
        </p:txBody>
      </p:sp>
      <p:sp>
        <p:nvSpPr>
          <p:cNvPr id="4" name="Marcador de tex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_tradnl"/>
              <a:t>Haga clic para modificar el estilo de texto del patrón</a:t>
            </a:r>
          </a:p>
        </p:txBody>
      </p:sp>
      <p:sp>
        <p:nvSpPr>
          <p:cNvPr id="7" name="Marcador de fecha 6"/>
          <p:cNvSpPr>
            <a:spLocks noGrp="1"/>
          </p:cNvSpPr>
          <p:nvPr>
            <p:ph type="dt" sz="half" idx="10"/>
          </p:nvPr>
        </p:nvSpPr>
        <p:spPr/>
        <p:txBody>
          <a:bodyPr/>
          <a:lstStyle/>
          <a:p>
            <a:fld id="{331F6C68-4CF0-4C43-97A1-923616D456C6}" type="datetimeFigureOut">
              <a:rPr lang="es-ES" smtClean="0"/>
              <a:t>25/03/2020</a:t>
            </a:fld>
            <a:endParaRPr lang="es-ES"/>
          </a:p>
        </p:txBody>
      </p:sp>
      <p:sp>
        <p:nvSpPr>
          <p:cNvPr id="8" name="Marcador de pie de página 7"/>
          <p:cNvSpPr>
            <a:spLocks noGrp="1"/>
          </p:cNvSpPr>
          <p:nvPr>
            <p:ph type="ftr" sz="quarter" idx="11"/>
          </p:nvPr>
        </p:nvSpPr>
        <p:spPr>
          <a:xfrm>
            <a:off x="304800" y="6409944"/>
            <a:ext cx="3581400" cy="365760"/>
          </a:xfrm>
        </p:spPr>
        <p:txBody>
          <a:bodyPr/>
          <a:lstStyle/>
          <a:p>
            <a:endParaRPr lang="es-ES"/>
          </a:p>
        </p:txBody>
      </p:sp>
      <p:sp>
        <p:nvSpPr>
          <p:cNvPr id="15" name="Conector recto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Marcador de contenido 23"/>
          <p:cNvSpPr>
            <a:spLocks noGrp="1"/>
          </p:cNvSpPr>
          <p:nvPr>
            <p:ph sz="quarter" idx="2"/>
          </p:nvPr>
        </p:nvSpPr>
        <p:spPr>
          <a:xfrm>
            <a:off x="301752" y="2471383"/>
            <a:ext cx="4041648" cy="3818404"/>
          </a:xfrm>
        </p:spPr>
        <p:txBody>
          <a:bodyPr/>
          <a:lstStyle/>
          <a:p>
            <a:pPr lvl="0" eaLnBrk="1" latinLnBrk="0" hangingPunct="1"/>
            <a:r>
              <a:rPr lang="es-ES_tradnl"/>
              <a:t>Haga clic para modificar el estilo de texto del patrón</a:t>
            </a:r>
          </a:p>
          <a:p>
            <a:pPr lvl="1" eaLnBrk="1" latinLnBrk="0" hangingPunct="1"/>
            <a:r>
              <a:rPr lang="es-ES_tradnl"/>
              <a:t>Segundo nivel</a:t>
            </a:r>
          </a:p>
          <a:p>
            <a:pPr lvl="2" eaLnBrk="1" latinLnBrk="0" hangingPunct="1"/>
            <a:r>
              <a:rPr lang="es-ES_tradnl"/>
              <a:t>Tercer nivel</a:t>
            </a:r>
          </a:p>
          <a:p>
            <a:pPr lvl="3" eaLnBrk="1" latinLnBrk="0" hangingPunct="1"/>
            <a:r>
              <a:rPr lang="es-ES_tradnl"/>
              <a:t>Cuarto nivel</a:t>
            </a:r>
          </a:p>
          <a:p>
            <a:pPr lvl="4" eaLnBrk="1" latinLnBrk="0" hangingPunct="1"/>
            <a:r>
              <a:rPr lang="es-ES_tradnl"/>
              <a:t>Quinto nivel</a:t>
            </a:r>
            <a:endParaRPr kumimoji="0" lang="en-US"/>
          </a:p>
        </p:txBody>
      </p:sp>
      <p:sp>
        <p:nvSpPr>
          <p:cNvPr id="26" name="Marcador de contenido 25"/>
          <p:cNvSpPr>
            <a:spLocks noGrp="1"/>
          </p:cNvSpPr>
          <p:nvPr>
            <p:ph sz="quarter" idx="4"/>
          </p:nvPr>
        </p:nvSpPr>
        <p:spPr>
          <a:xfrm>
            <a:off x="4800600" y="2471383"/>
            <a:ext cx="4038600" cy="3822192"/>
          </a:xfrm>
        </p:spPr>
        <p:txBody>
          <a:bodyPr/>
          <a:lstStyle/>
          <a:p>
            <a:pPr lvl="0" eaLnBrk="1" latinLnBrk="0" hangingPunct="1"/>
            <a:r>
              <a:rPr lang="es-ES_tradnl"/>
              <a:t>Haga clic para modificar el estilo de texto del patrón</a:t>
            </a:r>
          </a:p>
          <a:p>
            <a:pPr lvl="1" eaLnBrk="1" latinLnBrk="0" hangingPunct="1"/>
            <a:r>
              <a:rPr lang="es-ES_tradnl"/>
              <a:t>Segundo nivel</a:t>
            </a:r>
          </a:p>
          <a:p>
            <a:pPr lvl="2" eaLnBrk="1" latinLnBrk="0" hangingPunct="1"/>
            <a:r>
              <a:rPr lang="es-ES_tradnl"/>
              <a:t>Tercer nivel</a:t>
            </a:r>
          </a:p>
          <a:p>
            <a:pPr lvl="3" eaLnBrk="1" latinLnBrk="0" hangingPunct="1"/>
            <a:r>
              <a:rPr lang="es-ES_tradnl"/>
              <a:t>Cuarto nivel</a:t>
            </a:r>
          </a:p>
          <a:p>
            <a:pPr lvl="4" eaLnBrk="1" latinLnBrk="0" hangingPunct="1"/>
            <a:r>
              <a:rPr lang="es-ES_tradnl"/>
              <a:t>Quinto nivel</a:t>
            </a:r>
            <a:endParaRPr kumimoji="0" lang="en-US"/>
          </a:p>
        </p:txBody>
      </p:sp>
      <p:sp>
        <p:nvSpPr>
          <p:cNvPr id="25" name="E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Marcador de número de diapositiva 8"/>
          <p:cNvSpPr>
            <a:spLocks noGrp="1"/>
          </p:cNvSpPr>
          <p:nvPr>
            <p:ph type="sldNum" sz="quarter" idx="12"/>
          </p:nvPr>
        </p:nvSpPr>
        <p:spPr>
          <a:xfrm>
            <a:off x="4343400" y="1042416"/>
            <a:ext cx="457200" cy="441325"/>
          </a:xfrm>
        </p:spPr>
        <p:txBody>
          <a:bodyPr/>
          <a:lstStyle>
            <a:lvl1pPr algn="ctr">
              <a:defRPr/>
            </a:lvl1pPr>
          </a:lstStyle>
          <a:p>
            <a:fld id="{E83DAC14-4014-EF40-952F-5168253A77D7}" type="slidenum">
              <a:rPr lang="es-ES" smtClean="0"/>
              <a:t>‹Nº›</a:t>
            </a:fld>
            <a:endParaRPr lang="es-ES"/>
          </a:p>
        </p:txBody>
      </p:sp>
      <p:sp>
        <p:nvSpPr>
          <p:cNvPr id="23" name="Título 22"/>
          <p:cNvSpPr>
            <a:spLocks noGrp="1"/>
          </p:cNvSpPr>
          <p:nvPr>
            <p:ph type="title"/>
          </p:nvPr>
        </p:nvSpPr>
        <p:spPr/>
        <p:txBody>
          <a:bodyPr rtlCol="0" anchor="b" anchorCtr="0"/>
          <a:lstStyle/>
          <a:p>
            <a:r>
              <a:rPr kumimoji="0" lang="es-ES_tradnl"/>
              <a:t>Clic para editar título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es-ES_tradnl"/>
              <a:t>Clic para editar título</a:t>
            </a:r>
            <a:endParaRPr kumimoji="0" lang="en-US"/>
          </a:p>
        </p:txBody>
      </p:sp>
      <p:sp>
        <p:nvSpPr>
          <p:cNvPr id="3" name="Marcador de fecha 2"/>
          <p:cNvSpPr>
            <a:spLocks noGrp="1"/>
          </p:cNvSpPr>
          <p:nvPr>
            <p:ph type="dt" sz="half" idx="10"/>
          </p:nvPr>
        </p:nvSpPr>
        <p:spPr/>
        <p:txBody>
          <a:bodyPr/>
          <a:lstStyle/>
          <a:p>
            <a:fld id="{331F6C68-4CF0-4C43-97A1-923616D456C6}" type="datetimeFigureOut">
              <a:rPr lang="es-ES" smtClean="0"/>
              <a:t>25/03/2020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a:xfrm>
            <a:off x="4343400" y="1036020"/>
            <a:ext cx="457200" cy="441325"/>
          </a:xfrm>
        </p:spPr>
        <p:txBody>
          <a:bodyPr/>
          <a:lstStyle/>
          <a:p>
            <a:fld id="{E83DAC14-4014-EF40-952F-5168253A77D7}"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Rectá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ángu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ángu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ángu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ángu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ángu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Marcador de fecha 1"/>
          <p:cNvSpPr>
            <a:spLocks noGrp="1"/>
          </p:cNvSpPr>
          <p:nvPr>
            <p:ph type="dt" sz="half" idx="10"/>
          </p:nvPr>
        </p:nvSpPr>
        <p:spPr/>
        <p:txBody>
          <a:bodyPr/>
          <a:lstStyle/>
          <a:p>
            <a:fld id="{331F6C68-4CF0-4C43-97A1-923616D456C6}" type="datetimeFigureOut">
              <a:rPr lang="es-ES" smtClean="0"/>
              <a:t>25/03/2020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83DAC14-4014-EF40-952F-5168253A77D7}"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Rectángu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á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ángu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á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ángu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_tradnl"/>
              <a:t>Clic para editar título</a:t>
            </a:r>
            <a:endParaRPr kumimoji="0" lang="en-US"/>
          </a:p>
        </p:txBody>
      </p:sp>
      <p:sp>
        <p:nvSpPr>
          <p:cNvPr id="3" name="Marcador de tex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_tradnl"/>
              <a:t>Haga clic para modificar el estilo de texto del patrón</a:t>
            </a:r>
          </a:p>
        </p:txBody>
      </p:sp>
      <p:sp>
        <p:nvSpPr>
          <p:cNvPr id="8" name="Rectángu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ctor recto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Marcador de contenido 19"/>
          <p:cNvSpPr>
            <a:spLocks noGrp="1"/>
          </p:cNvSpPr>
          <p:nvPr>
            <p:ph sz="quarter" idx="1"/>
          </p:nvPr>
        </p:nvSpPr>
        <p:spPr>
          <a:xfrm>
            <a:off x="3124200" y="685800"/>
            <a:ext cx="5638800" cy="5410200"/>
          </a:xfrm>
        </p:spPr>
        <p:txBody>
          <a:bodyPr/>
          <a:lstStyle/>
          <a:p>
            <a:pPr lvl="0" eaLnBrk="1" latinLnBrk="0" hangingPunct="1"/>
            <a:r>
              <a:rPr lang="es-ES_tradnl"/>
              <a:t>Haga clic para modificar el estilo de texto del patrón</a:t>
            </a:r>
          </a:p>
          <a:p>
            <a:pPr lvl="1" eaLnBrk="1" latinLnBrk="0" hangingPunct="1"/>
            <a:r>
              <a:rPr lang="es-ES_tradnl"/>
              <a:t>Segundo nivel</a:t>
            </a:r>
          </a:p>
          <a:p>
            <a:pPr lvl="2" eaLnBrk="1" latinLnBrk="0" hangingPunct="1"/>
            <a:r>
              <a:rPr lang="es-ES_tradnl"/>
              <a:t>Tercer nivel</a:t>
            </a:r>
          </a:p>
          <a:p>
            <a:pPr lvl="3" eaLnBrk="1" latinLnBrk="0" hangingPunct="1"/>
            <a:r>
              <a:rPr lang="es-ES_tradnl"/>
              <a:t>Cuarto nivel</a:t>
            </a:r>
          </a:p>
          <a:p>
            <a:pPr lvl="4" eaLnBrk="1" latinLnBrk="0" hangingPunct="1"/>
            <a:r>
              <a:rPr lang="es-ES_tradnl"/>
              <a:t>Quinto nivel</a:t>
            </a:r>
            <a:endParaRPr kumimoji="0" lang="en-US"/>
          </a:p>
        </p:txBody>
      </p:sp>
      <p:sp>
        <p:nvSpPr>
          <p:cNvPr id="10" name="E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Marcador de número de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83DAC14-4014-EF40-952F-5168253A77D7}" type="slidenum">
              <a:rPr lang="es-ES" smtClean="0"/>
              <a:t>‹Nº›</a:t>
            </a:fld>
            <a:endParaRPr lang="es-ES"/>
          </a:p>
        </p:txBody>
      </p:sp>
      <p:sp>
        <p:nvSpPr>
          <p:cNvPr id="21" name="Rectángu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Marcador de fecha 4"/>
          <p:cNvSpPr>
            <a:spLocks noGrp="1"/>
          </p:cNvSpPr>
          <p:nvPr>
            <p:ph type="dt" sz="half" idx="10"/>
          </p:nvPr>
        </p:nvSpPr>
        <p:spPr/>
        <p:txBody>
          <a:bodyPr/>
          <a:lstStyle/>
          <a:p>
            <a:fld id="{331F6C68-4CF0-4C43-97A1-923616D456C6}" type="datetimeFigureOut">
              <a:rPr lang="es-ES" smtClean="0"/>
              <a:t>25/03/2020</a:t>
            </a:fld>
            <a:endParaRPr lang="es-ES"/>
          </a:p>
        </p:txBody>
      </p:sp>
      <p:sp>
        <p:nvSpPr>
          <p:cNvPr id="6" name="Marcador de pie de página 5"/>
          <p:cNvSpPr>
            <a:spLocks noGrp="1"/>
          </p:cNvSpPr>
          <p:nvPr>
            <p:ph type="ftr" sz="quarter" idx="11"/>
          </p:nvPr>
        </p:nvSpPr>
        <p:spPr>
          <a:xfrm>
            <a:off x="301752" y="6410848"/>
            <a:ext cx="3383280" cy="365760"/>
          </a:xfrm>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Conector recto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ángu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ángu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ángu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ángu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ángu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Marcador de número de diapositiva 6"/>
          <p:cNvSpPr>
            <a:spLocks noGrp="1"/>
          </p:cNvSpPr>
          <p:nvPr>
            <p:ph type="sldNum" sz="quarter" idx="12"/>
          </p:nvPr>
        </p:nvSpPr>
        <p:spPr>
          <a:xfrm>
            <a:off x="1371600" y="312738"/>
            <a:ext cx="457200" cy="441325"/>
          </a:xfrm>
        </p:spPr>
        <p:txBody>
          <a:bodyPr/>
          <a:lstStyle/>
          <a:p>
            <a:fld id="{E83DAC14-4014-EF40-952F-5168253A77D7}" type="slidenum">
              <a:rPr lang="es-ES" smtClean="0"/>
              <a:t>‹Nº›</a:t>
            </a:fld>
            <a:endParaRPr lang="es-ES"/>
          </a:p>
        </p:txBody>
      </p:sp>
      <p:sp>
        <p:nvSpPr>
          <p:cNvPr id="2" name="Títu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_tradnl"/>
              <a:t>Clic para editar título</a:t>
            </a:r>
            <a:endParaRPr kumimoji="0" lang="en-US"/>
          </a:p>
        </p:txBody>
      </p:sp>
      <p:sp>
        <p:nvSpPr>
          <p:cNvPr id="3" name="Marcador de posición de imagen 2"/>
          <p:cNvSpPr>
            <a:spLocks noGrp="1"/>
          </p:cNvSpPr>
          <p:nvPr>
            <p:ph type="pic" idx="1"/>
          </p:nvPr>
        </p:nvSpPr>
        <p:spPr>
          <a:xfrm>
            <a:off x="3000375" y="609600"/>
            <a:ext cx="5867400" cy="4267200"/>
          </a:xfrm>
        </p:spPr>
        <p:txBody>
          <a:bodyPr/>
          <a:lstStyle>
            <a:lvl1pPr marL="0" indent="0">
              <a:buNone/>
              <a:defRPr sz="3200"/>
            </a:lvl1pPr>
          </a:lstStyle>
          <a:p>
            <a:r>
              <a:rPr kumimoji="0" lang="es-ES_tradnl"/>
              <a:t>Arrastre la imagen al marcador de posición o haga clic en el icono para agregar</a:t>
            </a:r>
            <a:endParaRPr kumimoji="0" lang="en-US" dirty="0"/>
          </a:p>
        </p:txBody>
      </p:sp>
      <p:sp>
        <p:nvSpPr>
          <p:cNvPr id="4" name="Marcador de tex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_tradnl"/>
              <a:t>Haga clic para modificar el estilo de texto del patrón</a:t>
            </a:r>
          </a:p>
        </p:txBody>
      </p:sp>
      <p:sp>
        <p:nvSpPr>
          <p:cNvPr id="22" name="Rectángu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Marcador de fecha 4"/>
          <p:cNvSpPr>
            <a:spLocks noGrp="1"/>
          </p:cNvSpPr>
          <p:nvPr>
            <p:ph type="dt" sz="half" idx="10"/>
          </p:nvPr>
        </p:nvSpPr>
        <p:spPr>
          <a:xfrm>
            <a:off x="5788152" y="6404984"/>
            <a:ext cx="3044952" cy="365760"/>
          </a:xfrm>
        </p:spPr>
        <p:txBody>
          <a:bodyPr/>
          <a:lstStyle/>
          <a:p>
            <a:fld id="{331F6C68-4CF0-4C43-97A1-923616D456C6}" type="datetimeFigureOut">
              <a:rPr lang="es-ES" smtClean="0"/>
              <a:t>25/03/2020</a:t>
            </a:fld>
            <a:endParaRPr lang="es-ES"/>
          </a:p>
        </p:txBody>
      </p:sp>
      <p:sp>
        <p:nvSpPr>
          <p:cNvPr id="6" name="Marcador de pie de página 5"/>
          <p:cNvSpPr>
            <a:spLocks noGrp="1"/>
          </p:cNvSpPr>
          <p:nvPr>
            <p:ph type="ftr" sz="quarter" idx="11"/>
          </p:nvPr>
        </p:nvSpPr>
        <p:spPr>
          <a:xfrm>
            <a:off x="301752" y="6410848"/>
            <a:ext cx="3584448" cy="365760"/>
          </a:xfrm>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ángu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ángu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á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ángu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ángu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Marcador de fech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31F6C68-4CF0-4C43-97A1-923616D456C6}" type="datetimeFigureOut">
              <a:rPr lang="es-ES" smtClean="0"/>
              <a:t>25/03/2020</a:t>
            </a:fld>
            <a:endParaRPr lang="es-ES"/>
          </a:p>
        </p:txBody>
      </p:sp>
      <p:sp>
        <p:nvSpPr>
          <p:cNvPr id="3" name="Marcador de pie de pá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S"/>
          </a:p>
        </p:txBody>
      </p:sp>
      <p:sp>
        <p:nvSpPr>
          <p:cNvPr id="8" name="Rectángu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ctor recto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Marcador de número de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83DAC14-4014-EF40-952F-5168253A77D7}" type="slidenum">
              <a:rPr lang="es-ES" smtClean="0"/>
              <a:t>‹Nº›</a:t>
            </a:fld>
            <a:endParaRPr lang="es-ES"/>
          </a:p>
        </p:txBody>
      </p:sp>
      <p:sp>
        <p:nvSpPr>
          <p:cNvPr id="22" name="Marcador de título 21"/>
          <p:cNvSpPr>
            <a:spLocks noGrp="1"/>
          </p:cNvSpPr>
          <p:nvPr>
            <p:ph type="title"/>
          </p:nvPr>
        </p:nvSpPr>
        <p:spPr>
          <a:xfrm>
            <a:off x="301752" y="228600"/>
            <a:ext cx="8534400" cy="758952"/>
          </a:xfrm>
          <a:prstGeom prst="rect">
            <a:avLst/>
          </a:prstGeom>
        </p:spPr>
        <p:txBody>
          <a:bodyPr vert="horz" anchor="b">
            <a:normAutofit/>
          </a:bodyPr>
          <a:lstStyle/>
          <a:p>
            <a:r>
              <a:rPr kumimoji="0" lang="es-ES_tradnl"/>
              <a:t>Clic para editar título</a:t>
            </a:r>
            <a:endParaRPr kumimoji="0" lang="en-US"/>
          </a:p>
        </p:txBody>
      </p:sp>
      <p:sp>
        <p:nvSpPr>
          <p:cNvPr id="13" name="Marcador de tex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_tradnl"/>
              <a:t>Haga clic para modificar el estilo de texto del patrón</a:t>
            </a:r>
          </a:p>
          <a:p>
            <a:pPr lvl="1" eaLnBrk="1" latinLnBrk="0" hangingPunct="1"/>
            <a:r>
              <a:rPr kumimoji="0" lang="es-ES_tradnl"/>
              <a:t>Segundo nivel</a:t>
            </a:r>
          </a:p>
          <a:p>
            <a:pPr lvl="2" eaLnBrk="1" latinLnBrk="0" hangingPunct="1"/>
            <a:r>
              <a:rPr kumimoji="0" lang="es-ES_tradnl"/>
              <a:t>Tercer nivel</a:t>
            </a:r>
          </a:p>
          <a:p>
            <a:pPr lvl="3" eaLnBrk="1" latinLnBrk="0" hangingPunct="1"/>
            <a:r>
              <a:rPr kumimoji="0" lang="es-ES_tradnl"/>
              <a:t>Cuarto nivel</a:t>
            </a:r>
          </a:p>
          <a:p>
            <a:pPr lvl="4" eaLnBrk="1" latinLnBrk="0" hangingPunct="1"/>
            <a:r>
              <a:rPr kumimoji="0" lang="es-ES_tradnl"/>
              <a:t>Quinto nivel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mailto:nicoefi.profe@Gmail.com" TargetMode="External"/><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2871"/>
            <a:ext cx="7772400" cy="1752600"/>
          </a:xfrm>
        </p:spPr>
        <p:txBody>
          <a:bodyPr>
            <a:normAutofit/>
          </a:bodyPr>
          <a:lstStyle/>
          <a:p>
            <a:r>
              <a:rPr lang="es-ES" sz="5400" dirty="0"/>
              <a:t>Fuerza Muscular</a:t>
            </a:r>
          </a:p>
        </p:txBody>
      </p:sp>
      <p:pic>
        <p:nvPicPr>
          <p:cNvPr id="4" name="Imagen 3" descr="iso-1000.jpg"/>
          <p:cNvPicPr>
            <a:picLocks noChangeAspect="1"/>
          </p:cNvPicPr>
          <p:nvPr/>
        </p:nvPicPr>
        <p:blipFill>
          <a:blip r:embed="rId2">
            <a:extLst>
              <a:ext uri="{BEBA8EAE-BF5A-486C-A8C5-ECC9F3942E4B}">
                <a14:imgProps xmlns:a14="http://schemas.microsoft.com/office/drawing/2010/main">
                  <a14:imgLayer r:embed="rId3">
                    <a14:imgEffect>
                      <a14:backgroundRemoval t="5556" b="95278" l="4200" r="93200">
                        <a14:foregroundMark x1="20200" y1="33611" x2="20200" y2="33611"/>
                      </a14:backgroundRemoval>
                    </a14:imgEffect>
                  </a14:imgLayer>
                </a14:imgProps>
              </a:ext>
              <a:ext uri="{28A0092B-C50C-407E-A947-70E740481C1C}">
                <a14:useLocalDpi xmlns:a14="http://schemas.microsoft.com/office/drawing/2010/main" val="0"/>
              </a:ext>
            </a:extLst>
          </a:blip>
          <a:stretch>
            <a:fillRect/>
          </a:stretch>
        </p:blipFill>
        <p:spPr>
          <a:xfrm>
            <a:off x="330965" y="2526289"/>
            <a:ext cx="4185024" cy="3013217"/>
          </a:xfrm>
          <a:prstGeom prst="rect">
            <a:avLst/>
          </a:prstGeom>
        </p:spPr>
      </p:pic>
      <p:pic>
        <p:nvPicPr>
          <p:cNvPr id="5" name="Imagen 4" descr="levantamiento-de-pesas-t10123.jpg"/>
          <p:cNvPicPr>
            <a:picLocks noChangeAspect="1"/>
          </p:cNvPicPr>
          <p:nvPr/>
        </p:nvPicPr>
        <p:blipFill>
          <a:blip r:embed="rId4">
            <a:extLst>
              <a:ext uri="{BEBA8EAE-BF5A-486C-A8C5-ECC9F3942E4B}">
                <a14:imgProps xmlns:a14="http://schemas.microsoft.com/office/drawing/2010/main">
                  <a14:imgLayer r:embed="rId5">
                    <a14:imgEffect>
                      <a14:backgroundRemoval t="3390" b="93032" l="6400" r="95067">
                        <a14:foregroundMark x1="77600" y1="63089" x2="77600" y2="63089"/>
                        <a14:foregroundMark x1="76667" y1="71186" x2="76667" y2="71186"/>
                        <a14:foregroundMark x1="80133" y1="68738" x2="80133" y2="68738"/>
                        <a14:foregroundMark x1="57067" y1="64218" x2="57067" y2="64218"/>
                        <a14:foregroundMark x1="38400" y1="61394" x2="38400" y2="61394"/>
                        <a14:foregroundMark x1="55733" y1="41431" x2="55733" y2="41431"/>
                        <a14:foregroundMark x1="49333" y1="34463" x2="55067" y2="58569"/>
                        <a14:foregroundMark x1="59733" y1="18644" x2="42400" y2="57250"/>
                        <a14:foregroundMark x1="25467" y1="83427" x2="33200" y2="69115"/>
                        <a14:foregroundMark x1="37867" y1="72316" x2="37867" y2="72316"/>
                        <a14:foregroundMark x1="23733" y1="76083" x2="23733" y2="76083"/>
                        <a14:foregroundMark x1="46533" y1="64595" x2="46533" y2="64595"/>
                        <a14:foregroundMark x1="66000" y1="42185" x2="66000" y2="42185"/>
                        <a14:foregroundMark x1="45867" y1="82486" x2="45867" y2="82486"/>
                        <a14:foregroundMark x1="37200" y1="81733" x2="37200" y2="81733"/>
                        <a14:foregroundMark x1="51333" y1="76083" x2="62000" y2="79284"/>
                        <a14:foregroundMark x1="55333" y1="73258" x2="55333" y2="73258"/>
                        <a14:foregroundMark x1="54000" y1="69492" x2="54000" y2="69492"/>
                        <a14:foregroundMark x1="60000" y1="82109" x2="60000" y2="82109"/>
                      </a14:backgroundRemoval>
                    </a14:imgEffect>
                  </a14:imgLayer>
                </a14:imgProps>
              </a:ext>
              <a:ext uri="{28A0092B-C50C-407E-A947-70E740481C1C}">
                <a14:useLocalDpi xmlns:a14="http://schemas.microsoft.com/office/drawing/2010/main" val="0"/>
              </a:ext>
            </a:extLst>
          </a:blip>
          <a:stretch>
            <a:fillRect/>
          </a:stretch>
        </p:blipFill>
        <p:spPr>
          <a:xfrm>
            <a:off x="4011743" y="2526289"/>
            <a:ext cx="4064000" cy="2877312"/>
          </a:xfrm>
          <a:prstGeom prst="rect">
            <a:avLst/>
          </a:prstGeom>
        </p:spPr>
      </p:pic>
      <p:sp>
        <p:nvSpPr>
          <p:cNvPr id="6" name="CuadroTexto 5"/>
          <p:cNvSpPr txBox="1"/>
          <p:nvPr/>
        </p:nvSpPr>
        <p:spPr>
          <a:xfrm>
            <a:off x="5117092" y="5440949"/>
            <a:ext cx="3768980" cy="646331"/>
          </a:xfrm>
          <a:prstGeom prst="rect">
            <a:avLst/>
          </a:prstGeom>
          <a:noFill/>
        </p:spPr>
        <p:txBody>
          <a:bodyPr wrap="none" rtlCol="0">
            <a:spAutoFit/>
          </a:bodyPr>
          <a:lstStyle/>
          <a:p>
            <a:r>
              <a:rPr lang="es-ES" b="1" dirty="0"/>
              <a:t>Nicole Farías M.</a:t>
            </a:r>
          </a:p>
          <a:p>
            <a:r>
              <a:rPr lang="es-ES" b="1" dirty="0"/>
              <a:t>Profesora de Educación Física</a:t>
            </a:r>
          </a:p>
        </p:txBody>
      </p:sp>
      <p:pic>
        <p:nvPicPr>
          <p:cNvPr id="7" name="0 Imagen"/>
          <p:cNvPicPr/>
          <p:nvPr/>
        </p:nvPicPr>
        <p:blipFill>
          <a:blip r:embed="rId6" cstate="print">
            <a:extLst>
              <a:ext uri="{BEBA8EAE-BF5A-486C-A8C5-ECC9F3942E4B}">
                <a14:imgProps xmlns:a14="http://schemas.microsoft.com/office/drawing/2010/main">
                  <a14:imgLayer r:embed="rId7">
                    <a14:imgEffect>
                      <a14:backgroundRemoval t="0" b="97207" l="0" r="97024"/>
                    </a14:imgEffect>
                  </a14:imgLayer>
                </a14:imgProps>
              </a:ext>
              <a:ext uri="{28A0092B-C50C-407E-A947-70E740481C1C}">
                <a14:useLocalDpi xmlns:a14="http://schemas.microsoft.com/office/drawing/2010/main" val="0"/>
              </a:ext>
            </a:extLst>
          </a:blip>
          <a:stretch>
            <a:fillRect/>
          </a:stretch>
        </p:blipFill>
        <p:spPr>
          <a:xfrm>
            <a:off x="279313" y="449005"/>
            <a:ext cx="656613" cy="704092"/>
          </a:xfrm>
          <a:prstGeom prst="rect">
            <a:avLst/>
          </a:prstGeom>
        </p:spPr>
      </p:pic>
    </p:spTree>
    <p:extLst>
      <p:ext uri="{BB962C8B-B14F-4D97-AF65-F5344CB8AC3E}">
        <p14:creationId xmlns:p14="http://schemas.microsoft.com/office/powerpoint/2010/main" val="183315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FIN</a:t>
            </a:r>
          </a:p>
        </p:txBody>
      </p:sp>
      <p:pic>
        <p:nvPicPr>
          <p:cNvPr id="4" name="Marcador de contenido 3" descr="educacion-fisica.png"/>
          <p:cNvPicPr>
            <a:picLocks noGrp="1" noChangeAspect="1"/>
          </p:cNvPicPr>
          <p:nvPr>
            <p:ph sz="quarter" idx="1"/>
          </p:nvPr>
        </p:nvPicPr>
        <p:blipFill>
          <a:blip r:embed="rId2">
            <a:extLst>
              <a:ext uri="{28A0092B-C50C-407E-A947-70E740481C1C}">
                <a14:useLocalDpi xmlns:a14="http://schemas.microsoft.com/office/drawing/2010/main" val="0"/>
              </a:ext>
            </a:extLst>
          </a:blip>
          <a:srcRect t="10790" b="10790"/>
          <a:stretch>
            <a:fillRect/>
          </a:stretch>
        </p:blipFill>
        <p:spPr>
          <a:xfrm>
            <a:off x="1665065" y="1825831"/>
            <a:ext cx="5674413" cy="3050760"/>
          </a:xfrm>
        </p:spPr>
      </p:pic>
      <p:sp>
        <p:nvSpPr>
          <p:cNvPr id="5" name="CuadroTexto 4"/>
          <p:cNvSpPr txBox="1"/>
          <p:nvPr/>
        </p:nvSpPr>
        <p:spPr>
          <a:xfrm>
            <a:off x="578941" y="5228700"/>
            <a:ext cx="184666" cy="369332"/>
          </a:xfrm>
          <a:prstGeom prst="rect">
            <a:avLst/>
          </a:prstGeom>
          <a:noFill/>
        </p:spPr>
        <p:txBody>
          <a:bodyPr wrap="none" rtlCol="0">
            <a:spAutoFit/>
          </a:bodyPr>
          <a:lstStyle/>
          <a:p>
            <a:endParaRPr lang="es-ES" dirty="0"/>
          </a:p>
        </p:txBody>
      </p:sp>
      <p:sp>
        <p:nvSpPr>
          <p:cNvPr id="6" name="CuadroTexto 5"/>
          <p:cNvSpPr txBox="1"/>
          <p:nvPr/>
        </p:nvSpPr>
        <p:spPr>
          <a:xfrm>
            <a:off x="392186" y="5004613"/>
            <a:ext cx="8273254" cy="923330"/>
          </a:xfrm>
          <a:prstGeom prst="rect">
            <a:avLst/>
          </a:prstGeom>
          <a:noFill/>
        </p:spPr>
        <p:txBody>
          <a:bodyPr wrap="square" rtlCol="0">
            <a:spAutoFit/>
          </a:bodyPr>
          <a:lstStyle/>
          <a:p>
            <a:pPr marL="285750" indent="-285750">
              <a:buFont typeface="Arial"/>
              <a:buChar char="•"/>
            </a:pPr>
            <a:r>
              <a:rPr lang="es-ES" dirty="0"/>
              <a:t>Para cualquier duda o consulta, no dudes en preguntar a través de mi mail personal: </a:t>
            </a:r>
            <a:r>
              <a:rPr lang="es-ES" dirty="0">
                <a:hlinkClick r:id="rId3"/>
              </a:rPr>
              <a:t>nicoefi.profe@Gmail.com</a:t>
            </a:r>
            <a:r>
              <a:rPr lang="es-ES" dirty="0"/>
              <a:t> </a:t>
            </a:r>
          </a:p>
          <a:p>
            <a:pPr algn="ctr"/>
            <a:r>
              <a:rPr lang="es-ES" dirty="0"/>
              <a:t>¡¡Saludos cordiales!! </a:t>
            </a:r>
          </a:p>
        </p:txBody>
      </p:sp>
      <p:pic>
        <p:nvPicPr>
          <p:cNvPr id="7" name="0 Imagen"/>
          <p:cNvPicPr/>
          <p:nvPr/>
        </p:nvPicPr>
        <p:blipFill>
          <a:blip r:embed="rId4" cstate="print">
            <a:extLst>
              <a:ext uri="{BEBA8EAE-BF5A-486C-A8C5-ECC9F3942E4B}">
                <a14:imgProps xmlns:a14="http://schemas.microsoft.com/office/drawing/2010/main">
                  <a14:imgLayer r:embed="rId5">
                    <a14:imgEffect>
                      <a14:backgroundRemoval t="0" b="97207" l="0" r="97024"/>
                    </a14:imgEffect>
                  </a14:imgLayer>
                </a14:imgProps>
              </a:ext>
              <a:ext uri="{28A0092B-C50C-407E-A947-70E740481C1C}">
                <a14:useLocalDpi xmlns:a14="http://schemas.microsoft.com/office/drawing/2010/main" val="0"/>
              </a:ext>
            </a:extLst>
          </a:blip>
          <a:stretch>
            <a:fillRect/>
          </a:stretch>
        </p:blipFill>
        <p:spPr>
          <a:xfrm>
            <a:off x="279313" y="449005"/>
            <a:ext cx="656613" cy="704092"/>
          </a:xfrm>
          <a:prstGeom prst="rect">
            <a:avLst/>
          </a:prstGeom>
        </p:spPr>
      </p:pic>
    </p:spTree>
    <p:extLst>
      <p:ext uri="{BB962C8B-B14F-4D97-AF65-F5344CB8AC3E}">
        <p14:creationId xmlns:p14="http://schemas.microsoft.com/office/powerpoint/2010/main" val="973340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dirty="0"/>
              <a:t>¿Qué es Fuerza Muscular?</a:t>
            </a:r>
          </a:p>
        </p:txBody>
      </p:sp>
      <p:sp>
        <p:nvSpPr>
          <p:cNvPr id="3" name="Marcador de contenido 2"/>
          <p:cNvSpPr>
            <a:spLocks noGrp="1"/>
          </p:cNvSpPr>
          <p:nvPr>
            <p:ph sz="quarter" idx="1"/>
          </p:nvPr>
        </p:nvSpPr>
        <p:spPr/>
        <p:txBody>
          <a:bodyPr/>
          <a:lstStyle/>
          <a:p>
            <a:pPr algn="just"/>
            <a:r>
              <a:rPr lang="es-ES" dirty="0"/>
              <a:t>La </a:t>
            </a:r>
            <a:r>
              <a:rPr lang="es-ES" b="1" dirty="0"/>
              <a:t>fuerza muscular </a:t>
            </a:r>
            <a:r>
              <a:rPr lang="es-ES" dirty="0"/>
              <a:t>es la capacidad de un </a:t>
            </a:r>
            <a:r>
              <a:rPr lang="es-ES" u="sng" dirty="0"/>
              <a:t>músculo</a:t>
            </a:r>
            <a:r>
              <a:rPr lang="es-ES" dirty="0"/>
              <a:t> o un grupo de músculos </a:t>
            </a:r>
            <a:r>
              <a:rPr lang="es-ES" u="sng" dirty="0"/>
              <a:t>de ejercer tensión </a:t>
            </a:r>
            <a:r>
              <a:rPr lang="es-ES" dirty="0"/>
              <a:t>contra una carga durante la contracción muscular.</a:t>
            </a:r>
          </a:p>
        </p:txBody>
      </p:sp>
      <p:pic>
        <p:nvPicPr>
          <p:cNvPr id="4" name="Imagen 3" descr="5085033.jpg"/>
          <p:cNvPicPr>
            <a:picLocks noChangeAspect="1"/>
          </p:cNvPicPr>
          <p:nvPr/>
        </p:nvPicPr>
        <p:blipFill rotWithShape="1">
          <a:blip r:embed="rId2">
            <a:extLst>
              <a:ext uri="{BEBA8EAE-BF5A-486C-A8C5-ECC9F3942E4B}">
                <a14:imgProps xmlns:a14="http://schemas.microsoft.com/office/drawing/2010/main">
                  <a14:imgLayer r:embed="rId3">
                    <a14:imgEffect>
                      <a14:backgroundRemoval t="0" b="90122" l="600" r="100000">
                        <a14:foregroundMark x1="14500" y1="39401" x2="14500" y2="39401"/>
                        <a14:foregroundMark x1="13100" y1="52053" x2="13100" y2="52053"/>
                        <a14:foregroundMark x1="5500" y1="39956" x2="5500" y2="39956"/>
                        <a14:foregroundMark x1="88300" y1="46282" x2="88300" y2="46282"/>
                        <a14:foregroundMark x1="89300" y1="38957" x2="89300" y2="38957"/>
                        <a14:foregroundMark x1="94500" y1="39956" x2="94500" y2="39956"/>
                        <a14:foregroundMark x1="42400" y1="40511" x2="42400" y2="40511"/>
                        <a14:foregroundMark x1="77400" y1="44728" x2="77400" y2="44728"/>
                        <a14:foregroundMark x1="10700" y1="31521" x2="10700" y2="31521"/>
                        <a14:foregroundMark x1="10700" y1="26304" x2="10700" y2="26304"/>
                      </a14:backgroundRemoval>
                    </a14:imgEffect>
                  </a14:imgLayer>
                </a14:imgProps>
              </a:ext>
              <a:ext uri="{28A0092B-C50C-407E-A947-70E740481C1C}">
                <a14:useLocalDpi xmlns:a14="http://schemas.microsoft.com/office/drawing/2010/main" val="0"/>
              </a:ext>
            </a:extLst>
          </a:blip>
          <a:srcRect b="8523"/>
          <a:stretch/>
        </p:blipFill>
        <p:spPr>
          <a:xfrm>
            <a:off x="4741138" y="3095428"/>
            <a:ext cx="4064534" cy="3350008"/>
          </a:xfrm>
          <a:prstGeom prst="rect">
            <a:avLst/>
          </a:prstGeom>
          <a:ln>
            <a:noFill/>
          </a:ln>
          <a:effectLst>
            <a:outerShdw blurRad="292100" dist="139700" dir="2700000" algn="tl" rotWithShape="0">
              <a:srgbClr val="333333">
                <a:alpha val="65000"/>
              </a:srgbClr>
            </a:outerShdw>
          </a:effectLst>
        </p:spPr>
      </p:pic>
      <p:sp>
        <p:nvSpPr>
          <p:cNvPr id="6" name="Flecha a la derecha con muesca 5"/>
          <p:cNvSpPr/>
          <p:nvPr/>
        </p:nvSpPr>
        <p:spPr>
          <a:xfrm>
            <a:off x="3600823" y="4661647"/>
            <a:ext cx="990903" cy="403412"/>
          </a:xfrm>
          <a:prstGeom prst="notch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7" name="Rectángulo 6"/>
          <p:cNvSpPr/>
          <p:nvPr/>
        </p:nvSpPr>
        <p:spPr>
          <a:xfrm>
            <a:off x="1324625" y="4379306"/>
            <a:ext cx="2425609" cy="769441"/>
          </a:xfrm>
          <a:prstGeom prst="rect">
            <a:avLst/>
          </a:prstGeom>
          <a:noFill/>
        </p:spPr>
        <p:txBody>
          <a:bodyPr wrap="square" lIns="91440" tIns="45720" rIns="91440" bIns="45720">
            <a:spAutoFit/>
          </a:bodyPr>
          <a:lstStyle/>
          <a:p>
            <a:pPr algn="ctr"/>
            <a:r>
              <a:rPr lang="es-ES_tradnl"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Carga</a:t>
            </a:r>
          </a:p>
        </p:txBody>
      </p:sp>
      <p:pic>
        <p:nvPicPr>
          <p:cNvPr id="8" name="0 Imagen"/>
          <p:cNvPicPr/>
          <p:nvPr/>
        </p:nvPicPr>
        <p:blipFill>
          <a:blip r:embed="rId4" cstate="print">
            <a:extLst>
              <a:ext uri="{BEBA8EAE-BF5A-486C-A8C5-ECC9F3942E4B}">
                <a14:imgProps xmlns:a14="http://schemas.microsoft.com/office/drawing/2010/main">
                  <a14:imgLayer r:embed="rId5">
                    <a14:imgEffect>
                      <a14:backgroundRemoval t="0" b="97207" l="0" r="97024"/>
                    </a14:imgEffect>
                  </a14:imgLayer>
                </a14:imgProps>
              </a:ext>
              <a:ext uri="{28A0092B-C50C-407E-A947-70E740481C1C}">
                <a14:useLocalDpi xmlns:a14="http://schemas.microsoft.com/office/drawing/2010/main" val="0"/>
              </a:ext>
            </a:extLst>
          </a:blip>
          <a:stretch>
            <a:fillRect/>
          </a:stretch>
        </p:blipFill>
        <p:spPr>
          <a:xfrm>
            <a:off x="279313" y="449005"/>
            <a:ext cx="656613" cy="704092"/>
          </a:xfrm>
          <a:prstGeom prst="rect">
            <a:avLst/>
          </a:prstGeom>
        </p:spPr>
      </p:pic>
    </p:spTree>
    <p:extLst>
      <p:ext uri="{BB962C8B-B14F-4D97-AF65-F5344CB8AC3E}">
        <p14:creationId xmlns:p14="http://schemas.microsoft.com/office/powerpoint/2010/main" val="226400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Contracción Muscular</a:t>
            </a:r>
          </a:p>
        </p:txBody>
      </p:sp>
      <p:sp>
        <p:nvSpPr>
          <p:cNvPr id="3" name="Marcador de contenido 2"/>
          <p:cNvSpPr>
            <a:spLocks noGrp="1"/>
          </p:cNvSpPr>
          <p:nvPr>
            <p:ph sz="quarter" idx="1"/>
          </p:nvPr>
        </p:nvSpPr>
        <p:spPr/>
        <p:txBody>
          <a:bodyPr/>
          <a:lstStyle/>
          <a:p>
            <a:pPr marL="0" indent="0" algn="just">
              <a:buNone/>
            </a:pPr>
            <a:r>
              <a:rPr lang="es-ES" dirty="0"/>
              <a:t>Si ya sabemos la definición de “fuerza muscular”, ¿</a:t>
            </a:r>
            <a:r>
              <a:rPr lang="fr-FR" dirty="0"/>
              <a:t>qué será la </a:t>
            </a:r>
            <a:r>
              <a:rPr lang="fr-FR" b="1" dirty="0"/>
              <a:t>contracción muscular</a:t>
            </a:r>
            <a:r>
              <a:rPr lang="fr-FR" dirty="0"/>
              <a:t>?</a:t>
            </a:r>
          </a:p>
          <a:p>
            <a:pPr marL="0" indent="0">
              <a:buNone/>
            </a:pPr>
            <a:br>
              <a:rPr lang="fr-FR" dirty="0"/>
            </a:br>
            <a:endParaRPr lang="fr-FR" dirty="0"/>
          </a:p>
          <a:p>
            <a:pPr algn="just"/>
            <a:r>
              <a:rPr lang="fr-FR" dirty="0"/>
              <a:t>La contracción muscular es el </a:t>
            </a:r>
            <a:r>
              <a:rPr lang="fr-FR" dirty="0" err="1"/>
              <a:t>proceso</a:t>
            </a:r>
            <a:r>
              <a:rPr lang="fr-FR" dirty="0"/>
              <a:t> en </a:t>
            </a:r>
            <a:r>
              <a:rPr lang="fr-FR" dirty="0" err="1"/>
              <a:t>donde</a:t>
            </a:r>
            <a:r>
              <a:rPr lang="fr-FR" dirty="0"/>
              <a:t> el o los </a:t>
            </a:r>
            <a:r>
              <a:rPr lang="fr-FR" dirty="0" err="1"/>
              <a:t>músculos</a:t>
            </a:r>
            <a:r>
              <a:rPr lang="fr-FR" dirty="0"/>
              <a:t> </a:t>
            </a:r>
            <a:r>
              <a:rPr lang="fr-FR" dirty="0" err="1"/>
              <a:t>desarrollan</a:t>
            </a:r>
            <a:r>
              <a:rPr lang="fr-FR" dirty="0"/>
              <a:t> </a:t>
            </a:r>
            <a:r>
              <a:rPr lang="fr-FR" dirty="0" err="1"/>
              <a:t>tensión</a:t>
            </a:r>
            <a:r>
              <a:rPr lang="fr-FR" dirty="0"/>
              <a:t> y se </a:t>
            </a:r>
            <a:r>
              <a:rPr lang="fr-FR" dirty="0" err="1"/>
              <a:t>acortan</a:t>
            </a:r>
            <a:r>
              <a:rPr lang="fr-FR" dirty="0"/>
              <a:t> o </a:t>
            </a:r>
            <a:r>
              <a:rPr lang="fr-FR" dirty="0" err="1"/>
              <a:t>estiran</a:t>
            </a:r>
            <a:r>
              <a:rPr lang="fr-FR" dirty="0"/>
              <a:t> (o </a:t>
            </a:r>
            <a:r>
              <a:rPr lang="fr-FR" dirty="0" err="1"/>
              <a:t>pueden</a:t>
            </a:r>
            <a:r>
              <a:rPr lang="fr-FR" dirty="0"/>
              <a:t> </a:t>
            </a:r>
            <a:r>
              <a:rPr lang="fr-FR" dirty="0" err="1"/>
              <a:t>permanecer</a:t>
            </a:r>
            <a:r>
              <a:rPr lang="fr-FR" dirty="0"/>
              <a:t> en </a:t>
            </a:r>
            <a:r>
              <a:rPr lang="fr-FR" dirty="0" err="1"/>
              <a:t>una</a:t>
            </a:r>
            <a:r>
              <a:rPr lang="fr-FR" dirty="0"/>
              <a:t> </a:t>
            </a:r>
            <a:r>
              <a:rPr lang="fr-FR" dirty="0" err="1"/>
              <a:t>misma</a:t>
            </a:r>
            <a:r>
              <a:rPr lang="fr-FR" dirty="0"/>
              <a:t> </a:t>
            </a:r>
            <a:r>
              <a:rPr lang="fr-FR" dirty="0" err="1"/>
              <a:t>longitud</a:t>
            </a:r>
            <a:r>
              <a:rPr lang="fr-FR" dirty="0"/>
              <a:t>)</a:t>
            </a:r>
            <a:endParaRPr lang="es-ES" dirty="0"/>
          </a:p>
        </p:txBody>
      </p:sp>
      <p:pic>
        <p:nvPicPr>
          <p:cNvPr id="4" name="Imagen 3" descr="pondered-colored-emoji-sticker-icon-260nw-1290340555.jp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148272" y="1795989"/>
            <a:ext cx="1703665" cy="1834717"/>
          </a:xfrm>
          <a:prstGeom prst="rect">
            <a:avLst/>
          </a:prstGeom>
        </p:spPr>
      </p:pic>
      <p:pic>
        <p:nvPicPr>
          <p:cNvPr id="5" name="0 Imagen"/>
          <p:cNvPicPr/>
          <p:nvPr/>
        </p:nvPicPr>
        <p:blipFill>
          <a:blip r:embed="rId4" cstate="print">
            <a:extLst>
              <a:ext uri="{BEBA8EAE-BF5A-486C-A8C5-ECC9F3942E4B}">
                <a14:imgProps xmlns:a14="http://schemas.microsoft.com/office/drawing/2010/main">
                  <a14:imgLayer r:embed="rId5">
                    <a14:imgEffect>
                      <a14:backgroundRemoval t="0" b="97207" l="0" r="97024"/>
                    </a14:imgEffect>
                  </a14:imgLayer>
                </a14:imgProps>
              </a:ext>
              <a:ext uri="{28A0092B-C50C-407E-A947-70E740481C1C}">
                <a14:useLocalDpi xmlns:a14="http://schemas.microsoft.com/office/drawing/2010/main" val="0"/>
              </a:ext>
            </a:extLst>
          </a:blip>
          <a:stretch>
            <a:fillRect/>
          </a:stretch>
        </p:blipFill>
        <p:spPr>
          <a:xfrm>
            <a:off x="279313" y="449005"/>
            <a:ext cx="656613" cy="704092"/>
          </a:xfrm>
          <a:prstGeom prst="rect">
            <a:avLst/>
          </a:prstGeom>
        </p:spPr>
      </p:pic>
    </p:spTree>
    <p:extLst>
      <p:ext uri="{BB962C8B-B14F-4D97-AF65-F5344CB8AC3E}">
        <p14:creationId xmlns:p14="http://schemas.microsoft.com/office/powerpoint/2010/main" val="4247760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Contracción Muscular</a:t>
            </a:r>
          </a:p>
        </p:txBody>
      </p:sp>
      <p:sp>
        <p:nvSpPr>
          <p:cNvPr id="3" name="Marcador de contenido 2"/>
          <p:cNvSpPr>
            <a:spLocks noGrp="1"/>
          </p:cNvSpPr>
          <p:nvPr>
            <p:ph sz="quarter" idx="1"/>
          </p:nvPr>
        </p:nvSpPr>
        <p:spPr/>
        <p:txBody>
          <a:bodyPr/>
          <a:lstStyle/>
          <a:p>
            <a:pPr marL="0" indent="0">
              <a:buNone/>
            </a:pPr>
            <a:r>
              <a:rPr lang="es-ES" dirty="0"/>
              <a:t>Dentro de los tipos de contracción muscular podemos encontrar 2 tipos:</a:t>
            </a:r>
            <a:br>
              <a:rPr lang="es-ES" dirty="0"/>
            </a:br>
            <a:endParaRPr lang="es-ES" dirty="0"/>
          </a:p>
          <a:p>
            <a:pPr marL="514350" indent="-514350">
              <a:buFont typeface="+mj-lt"/>
              <a:buAutoNum type="arabicPeriod"/>
            </a:pPr>
            <a:r>
              <a:rPr lang="es-ES" sz="2400" dirty="0"/>
              <a:t>Contracción Isotónica (fase concéntrica y excéntrica).</a:t>
            </a:r>
            <a:br>
              <a:rPr lang="es-ES" sz="2400" dirty="0"/>
            </a:br>
            <a:endParaRPr lang="es-ES" sz="2400" dirty="0"/>
          </a:p>
          <a:p>
            <a:pPr marL="514350" indent="-514350">
              <a:buFont typeface="+mj-lt"/>
              <a:buAutoNum type="arabicPeriod"/>
            </a:pPr>
            <a:r>
              <a:rPr lang="es-ES" sz="2400" dirty="0"/>
              <a:t>Contracción Isométrica.</a:t>
            </a:r>
          </a:p>
        </p:txBody>
      </p:sp>
      <p:pic>
        <p:nvPicPr>
          <p:cNvPr id="4" name="Imagen 3" descr="450_10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4235" y="4098863"/>
            <a:ext cx="3323478" cy="2215652"/>
          </a:xfrm>
          <a:prstGeom prst="rect">
            <a:avLst/>
          </a:prstGeom>
          <a:ln>
            <a:noFill/>
          </a:ln>
          <a:effectLst>
            <a:softEdge rad="112500"/>
          </a:effectLst>
        </p:spPr>
      </p:pic>
      <p:pic>
        <p:nvPicPr>
          <p:cNvPr id="5" name="0 Imagen"/>
          <p:cNvPicPr/>
          <p:nvPr/>
        </p:nvPicPr>
        <p:blipFill>
          <a:blip r:embed="rId3" cstate="print">
            <a:extLst>
              <a:ext uri="{BEBA8EAE-BF5A-486C-A8C5-ECC9F3942E4B}">
                <a14:imgProps xmlns:a14="http://schemas.microsoft.com/office/drawing/2010/main">
                  <a14:imgLayer r:embed="rId4">
                    <a14:imgEffect>
                      <a14:backgroundRemoval t="0" b="97207" l="0" r="97024"/>
                    </a14:imgEffect>
                  </a14:imgLayer>
                </a14:imgProps>
              </a:ext>
              <a:ext uri="{28A0092B-C50C-407E-A947-70E740481C1C}">
                <a14:useLocalDpi xmlns:a14="http://schemas.microsoft.com/office/drawing/2010/main" val="0"/>
              </a:ext>
            </a:extLst>
          </a:blip>
          <a:stretch>
            <a:fillRect/>
          </a:stretch>
        </p:blipFill>
        <p:spPr>
          <a:xfrm>
            <a:off x="279313" y="449005"/>
            <a:ext cx="656613" cy="704092"/>
          </a:xfrm>
          <a:prstGeom prst="rect">
            <a:avLst/>
          </a:prstGeom>
        </p:spPr>
      </p:pic>
    </p:spTree>
    <p:extLst>
      <p:ext uri="{BB962C8B-B14F-4D97-AF65-F5344CB8AC3E}">
        <p14:creationId xmlns:p14="http://schemas.microsoft.com/office/powerpoint/2010/main" val="2032784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Contracción Isotónica</a:t>
            </a:r>
          </a:p>
        </p:txBody>
      </p:sp>
      <p:sp>
        <p:nvSpPr>
          <p:cNvPr id="3" name="Marcador de contenido 2"/>
          <p:cNvSpPr>
            <a:spLocks noGrp="1"/>
          </p:cNvSpPr>
          <p:nvPr>
            <p:ph sz="quarter" idx="1"/>
          </p:nvPr>
        </p:nvSpPr>
        <p:spPr/>
        <p:txBody>
          <a:bodyPr/>
          <a:lstStyle/>
          <a:p>
            <a:pPr algn="just"/>
            <a:r>
              <a:rPr lang="es-ES_tradnl" sz="2200" b="1" dirty="0"/>
              <a:t>Contracción Isotónica:</a:t>
            </a:r>
            <a:r>
              <a:rPr lang="es-ES_tradnl" sz="2200" dirty="0"/>
              <a:t> Este es el tipo de contracción más común que se producen en la mayoría de los deportes o actividades físicas que realizamos en nuestro día a día. Normalmente las tensiones musculares que ejercemos suelen estar acompañadas de un acortamiento y alargamiento de las fibras musculares de un músculo. </a:t>
            </a:r>
            <a:endParaRPr lang="es-ES" dirty="0"/>
          </a:p>
        </p:txBody>
      </p:sp>
      <p:pic>
        <p:nvPicPr>
          <p:cNvPr id="4" name="Imagen 3" descr="hand-drawing-businesswoman-walking-stairs-260nw-1454254409.jpg"/>
          <p:cNvPicPr>
            <a:picLocks noChangeAspect="1"/>
          </p:cNvPicPr>
          <p:nvPr/>
        </p:nvPicPr>
        <p:blipFill rotWithShape="1">
          <a:blip r:embed="rId2">
            <a:extLst>
              <a:ext uri="{28A0092B-C50C-407E-A947-70E740481C1C}">
                <a14:useLocalDpi xmlns:a14="http://schemas.microsoft.com/office/drawing/2010/main" val="0"/>
              </a:ext>
            </a:extLst>
          </a:blip>
          <a:srcRect b="10444"/>
          <a:stretch/>
        </p:blipFill>
        <p:spPr>
          <a:xfrm>
            <a:off x="412482" y="3678577"/>
            <a:ext cx="2016959" cy="1296834"/>
          </a:xfrm>
          <a:prstGeom prst="rect">
            <a:avLst/>
          </a:prstGeom>
          <a:ln>
            <a:noFill/>
          </a:ln>
          <a:effectLst>
            <a:outerShdw blurRad="292100" dist="139700" dir="2700000" algn="tl" rotWithShape="0">
              <a:srgbClr val="333333">
                <a:alpha val="65000"/>
              </a:srgbClr>
            </a:outerShdw>
          </a:effectLst>
        </p:spPr>
      </p:pic>
      <p:pic>
        <p:nvPicPr>
          <p:cNvPr id="5" name="Imagen 4" descr="WhatsApp-Image-2019-08-01-at-22.22.0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647" y="3466352"/>
            <a:ext cx="2704353" cy="2704353"/>
          </a:xfrm>
          <a:prstGeom prst="rect">
            <a:avLst/>
          </a:prstGeom>
          <a:ln>
            <a:noFill/>
          </a:ln>
          <a:effectLst>
            <a:outerShdw blurRad="292100" dist="139700" dir="2700000" algn="tl" rotWithShape="0">
              <a:srgbClr val="333333">
                <a:alpha val="65000"/>
              </a:srgbClr>
            </a:outerShdw>
          </a:effectLst>
        </p:spPr>
      </p:pic>
      <p:pic>
        <p:nvPicPr>
          <p:cNvPr id="6" name="Imagen 5" descr="habitos-posturales-pes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9441" y="5139763"/>
            <a:ext cx="2645585" cy="1240118"/>
          </a:xfrm>
          <a:prstGeom prst="rect">
            <a:avLst/>
          </a:prstGeom>
          <a:ln>
            <a:noFill/>
          </a:ln>
          <a:effectLst>
            <a:outerShdw blurRad="292100" dist="139700" dir="2700000" algn="tl" rotWithShape="0">
              <a:srgbClr val="333333">
                <a:alpha val="65000"/>
              </a:srgbClr>
            </a:outerShdw>
          </a:effectLst>
        </p:spPr>
      </p:pic>
      <p:pic>
        <p:nvPicPr>
          <p:cNvPr id="7" name="0 Imagen"/>
          <p:cNvPicPr/>
          <p:nvPr/>
        </p:nvPicPr>
        <p:blipFill>
          <a:blip r:embed="rId5" cstate="print">
            <a:extLst>
              <a:ext uri="{BEBA8EAE-BF5A-486C-A8C5-ECC9F3942E4B}">
                <a14:imgProps xmlns:a14="http://schemas.microsoft.com/office/drawing/2010/main">
                  <a14:imgLayer r:embed="rId6">
                    <a14:imgEffect>
                      <a14:backgroundRemoval t="0" b="97207" l="0" r="97024"/>
                    </a14:imgEffect>
                  </a14:imgLayer>
                </a14:imgProps>
              </a:ext>
              <a:ext uri="{28A0092B-C50C-407E-A947-70E740481C1C}">
                <a14:useLocalDpi xmlns:a14="http://schemas.microsoft.com/office/drawing/2010/main" val="0"/>
              </a:ext>
            </a:extLst>
          </a:blip>
          <a:stretch>
            <a:fillRect/>
          </a:stretch>
        </p:blipFill>
        <p:spPr>
          <a:xfrm>
            <a:off x="279313" y="449005"/>
            <a:ext cx="656613" cy="704092"/>
          </a:xfrm>
          <a:prstGeom prst="rect">
            <a:avLst/>
          </a:prstGeom>
        </p:spPr>
      </p:pic>
    </p:spTree>
    <p:extLst>
      <p:ext uri="{BB962C8B-B14F-4D97-AF65-F5344CB8AC3E}">
        <p14:creationId xmlns:p14="http://schemas.microsoft.com/office/powerpoint/2010/main" val="1364899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Contracción Isotónica</a:t>
            </a:r>
          </a:p>
        </p:txBody>
      </p:sp>
      <p:sp>
        <p:nvSpPr>
          <p:cNvPr id="3" name="Marcador de contenido 2"/>
          <p:cNvSpPr>
            <a:spLocks noGrp="1"/>
          </p:cNvSpPr>
          <p:nvPr>
            <p:ph sz="quarter" idx="1"/>
          </p:nvPr>
        </p:nvSpPr>
        <p:spPr/>
        <p:txBody>
          <a:bodyPr/>
          <a:lstStyle/>
          <a:p>
            <a:r>
              <a:rPr lang="es-ES_tradnl" sz="2800" dirty="0"/>
              <a:t>Estas se dividen en dos fases de contracción:</a:t>
            </a:r>
            <a:br>
              <a:rPr lang="es-ES_tradnl" sz="2800" dirty="0"/>
            </a:br>
            <a:endParaRPr lang="es-ES" dirty="0"/>
          </a:p>
          <a:p>
            <a:pPr marL="514350" indent="-514350" algn="just">
              <a:buFont typeface="+mj-lt"/>
              <a:buAutoNum type="arabicPeriod"/>
            </a:pPr>
            <a:r>
              <a:rPr lang="es-ES" sz="2400" b="1" dirty="0"/>
              <a:t>Fase concéntrica: </a:t>
            </a:r>
            <a:r>
              <a:rPr lang="es-ES" sz="2400" dirty="0"/>
              <a:t>Ocurre cuando un músculo es capaz de vencer o superar una resistencia (objeto), realizando un acortamiento del músculo aproximando el objeto hacia uno. Por ejemplo, al momento de levantar una mancuerna del suelo realizando flexión de codo.</a:t>
            </a:r>
          </a:p>
        </p:txBody>
      </p:sp>
      <p:pic>
        <p:nvPicPr>
          <p:cNvPr id="4" name="Imagen 3" descr="concentric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3786" y="4563520"/>
            <a:ext cx="3675562" cy="1846970"/>
          </a:xfrm>
          <a:prstGeom prst="rect">
            <a:avLst/>
          </a:prstGeom>
        </p:spPr>
      </p:pic>
      <p:pic>
        <p:nvPicPr>
          <p:cNvPr id="5" name="0 Imagen"/>
          <p:cNvPicPr/>
          <p:nvPr/>
        </p:nvPicPr>
        <p:blipFill>
          <a:blip r:embed="rId3" cstate="print">
            <a:extLst>
              <a:ext uri="{BEBA8EAE-BF5A-486C-A8C5-ECC9F3942E4B}">
                <a14:imgProps xmlns:a14="http://schemas.microsoft.com/office/drawing/2010/main">
                  <a14:imgLayer r:embed="rId4">
                    <a14:imgEffect>
                      <a14:backgroundRemoval t="0" b="97207" l="0" r="97024"/>
                    </a14:imgEffect>
                  </a14:imgLayer>
                </a14:imgProps>
              </a:ext>
              <a:ext uri="{28A0092B-C50C-407E-A947-70E740481C1C}">
                <a14:useLocalDpi xmlns:a14="http://schemas.microsoft.com/office/drawing/2010/main" val="0"/>
              </a:ext>
            </a:extLst>
          </a:blip>
          <a:stretch>
            <a:fillRect/>
          </a:stretch>
        </p:blipFill>
        <p:spPr>
          <a:xfrm>
            <a:off x="279313" y="449005"/>
            <a:ext cx="656613" cy="704092"/>
          </a:xfrm>
          <a:prstGeom prst="rect">
            <a:avLst/>
          </a:prstGeom>
        </p:spPr>
      </p:pic>
    </p:spTree>
    <p:extLst>
      <p:ext uri="{BB962C8B-B14F-4D97-AF65-F5344CB8AC3E}">
        <p14:creationId xmlns:p14="http://schemas.microsoft.com/office/powerpoint/2010/main" val="3727627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Contracción Isotónica</a:t>
            </a:r>
          </a:p>
        </p:txBody>
      </p:sp>
      <p:sp>
        <p:nvSpPr>
          <p:cNvPr id="3" name="Marcador de contenido 2"/>
          <p:cNvSpPr>
            <a:spLocks noGrp="1"/>
          </p:cNvSpPr>
          <p:nvPr>
            <p:ph sz="quarter" idx="1"/>
          </p:nvPr>
        </p:nvSpPr>
        <p:spPr/>
        <p:txBody>
          <a:bodyPr/>
          <a:lstStyle/>
          <a:p>
            <a:pPr algn="just"/>
            <a:r>
              <a:rPr lang="es-ES" sz="2400" b="1" dirty="0"/>
              <a:t>Fase excéntrica: </a:t>
            </a:r>
            <a:r>
              <a:rPr lang="es-ES" sz="2400" dirty="0"/>
              <a:t>Ocurre cuando el músculo no logra vencer la resistencia (objeto), por lo tanto se ve sobrepasado y provoca un alargamiento del músculo. Por ejemplo, y relacionando el mismo caso anterior, la fase excéntrica se observa cuando la mancuerna se aleja del cuerpo dejándola en el suelo y realizando una extensión de codos.</a:t>
            </a:r>
            <a:endParaRPr lang="es-ES" dirty="0"/>
          </a:p>
        </p:txBody>
      </p:sp>
      <p:pic>
        <p:nvPicPr>
          <p:cNvPr id="4" name="Imagen 3" descr="9f91959cc6f520a3b86ea8c7c06ea544.jpg"/>
          <p:cNvPicPr>
            <a:picLocks noChangeAspect="1"/>
          </p:cNvPicPr>
          <p:nvPr/>
        </p:nvPicPr>
        <p:blipFill rotWithShape="1">
          <a:blip r:embed="rId2">
            <a:extLst>
              <a:ext uri="{28A0092B-C50C-407E-A947-70E740481C1C}">
                <a14:useLocalDpi xmlns:a14="http://schemas.microsoft.com/office/drawing/2010/main" val="0"/>
              </a:ext>
            </a:extLst>
          </a:blip>
          <a:srcRect l="-1" r="-187" b="50776"/>
          <a:stretch/>
        </p:blipFill>
        <p:spPr>
          <a:xfrm>
            <a:off x="2560399" y="4078407"/>
            <a:ext cx="4013141" cy="2020641"/>
          </a:xfrm>
          <a:prstGeom prst="rect">
            <a:avLst/>
          </a:prstGeom>
        </p:spPr>
      </p:pic>
      <p:pic>
        <p:nvPicPr>
          <p:cNvPr id="5" name="0 Imagen"/>
          <p:cNvPicPr/>
          <p:nvPr/>
        </p:nvPicPr>
        <p:blipFill>
          <a:blip r:embed="rId3" cstate="print">
            <a:extLst>
              <a:ext uri="{BEBA8EAE-BF5A-486C-A8C5-ECC9F3942E4B}">
                <a14:imgProps xmlns:a14="http://schemas.microsoft.com/office/drawing/2010/main">
                  <a14:imgLayer r:embed="rId4">
                    <a14:imgEffect>
                      <a14:backgroundRemoval t="0" b="97207" l="0" r="97024"/>
                    </a14:imgEffect>
                  </a14:imgLayer>
                </a14:imgProps>
              </a:ext>
              <a:ext uri="{28A0092B-C50C-407E-A947-70E740481C1C}">
                <a14:useLocalDpi xmlns:a14="http://schemas.microsoft.com/office/drawing/2010/main" val="0"/>
              </a:ext>
            </a:extLst>
          </a:blip>
          <a:stretch>
            <a:fillRect/>
          </a:stretch>
        </p:blipFill>
        <p:spPr>
          <a:xfrm>
            <a:off x="279313" y="449005"/>
            <a:ext cx="656613" cy="704092"/>
          </a:xfrm>
          <a:prstGeom prst="rect">
            <a:avLst/>
          </a:prstGeom>
        </p:spPr>
      </p:pic>
    </p:spTree>
    <p:extLst>
      <p:ext uri="{BB962C8B-B14F-4D97-AF65-F5344CB8AC3E}">
        <p14:creationId xmlns:p14="http://schemas.microsoft.com/office/powerpoint/2010/main" val="576550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Contracción Muscular</a:t>
            </a:r>
          </a:p>
        </p:txBody>
      </p:sp>
      <p:sp>
        <p:nvSpPr>
          <p:cNvPr id="3" name="Marcador de contenido 2"/>
          <p:cNvSpPr>
            <a:spLocks noGrp="1"/>
          </p:cNvSpPr>
          <p:nvPr>
            <p:ph sz="quarter" idx="1"/>
          </p:nvPr>
        </p:nvSpPr>
        <p:spPr/>
        <p:txBody>
          <a:bodyPr>
            <a:normAutofit/>
          </a:bodyPr>
          <a:lstStyle/>
          <a:p>
            <a:pPr algn="just"/>
            <a:r>
              <a:rPr lang="es-ES" sz="2400" b="1" dirty="0"/>
              <a:t>Contracción isométrica: </a:t>
            </a:r>
            <a:r>
              <a:rPr lang="es-ES_tradnl" sz="2400" dirty="0"/>
              <a:t>En primer lugar, destacamos que isométrica significa de igual medida o igual longitud. En este tipo de contracción, el músculo permanece estático, no se acorta ni se alarga, pero sí se genera una tensión. Un claro ejemplo de contracción isométrica es el ejercicio “Posición plancha” observado en la siguiente imagen.</a:t>
            </a:r>
          </a:p>
          <a:p>
            <a:pPr algn="just"/>
            <a:endParaRPr lang="es-ES" sz="2400" dirty="0"/>
          </a:p>
        </p:txBody>
      </p:sp>
      <p:pic>
        <p:nvPicPr>
          <p:cNvPr id="4" name="Imagen 3" descr="article-claves-plancha-abdominal-bien-hecha-57b30160b12d8.jpg"/>
          <p:cNvPicPr>
            <a:picLocks noChangeAspect="1"/>
          </p:cNvPicPr>
          <p:nvPr/>
        </p:nvPicPr>
        <p:blipFill>
          <a:blip r:embed="rId2">
            <a:extLst>
              <a:ext uri="{BEBA8EAE-BF5A-486C-A8C5-ECC9F3942E4B}">
                <a14:imgProps xmlns:a14="http://schemas.microsoft.com/office/drawing/2010/main">
                  <a14:imgLayer r:embed="rId3">
                    <a14:imgEffect>
                      <a14:backgroundRemoval t="9636" b="89936" l="3625" r="95375"/>
                    </a14:imgEffect>
                  </a14:imgLayer>
                </a14:imgProps>
              </a:ext>
              <a:ext uri="{28A0092B-C50C-407E-A947-70E740481C1C}">
                <a14:useLocalDpi xmlns:a14="http://schemas.microsoft.com/office/drawing/2010/main" val="0"/>
              </a:ext>
            </a:extLst>
          </a:blip>
          <a:stretch>
            <a:fillRect/>
          </a:stretch>
        </p:blipFill>
        <p:spPr>
          <a:xfrm>
            <a:off x="604050" y="4128026"/>
            <a:ext cx="3639788" cy="1971022"/>
          </a:xfrm>
          <a:prstGeom prst="rect">
            <a:avLst/>
          </a:prstGeom>
        </p:spPr>
      </p:pic>
      <p:pic>
        <p:nvPicPr>
          <p:cNvPr id="5" name="Imagen 4" descr="400x194xkuiu.jpg.pagespeed.ic.NCDsgrnSK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044" y="4128026"/>
            <a:ext cx="3936628" cy="1907258"/>
          </a:xfrm>
          <a:prstGeom prst="rect">
            <a:avLst/>
          </a:prstGeom>
        </p:spPr>
      </p:pic>
      <p:sp>
        <p:nvSpPr>
          <p:cNvPr id="6" name="Flecha a la derecha con muesca 5"/>
          <p:cNvSpPr/>
          <p:nvPr/>
        </p:nvSpPr>
        <p:spPr>
          <a:xfrm rot="5400000">
            <a:off x="1638190" y="4195800"/>
            <a:ext cx="632869" cy="274281"/>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0 Imagen"/>
          <p:cNvPicPr/>
          <p:nvPr/>
        </p:nvPicPr>
        <p:blipFill>
          <a:blip r:embed="rId5" cstate="print">
            <a:extLst>
              <a:ext uri="{BEBA8EAE-BF5A-486C-A8C5-ECC9F3942E4B}">
                <a14:imgProps xmlns:a14="http://schemas.microsoft.com/office/drawing/2010/main">
                  <a14:imgLayer r:embed="rId6">
                    <a14:imgEffect>
                      <a14:backgroundRemoval t="0" b="97207" l="0" r="97024"/>
                    </a14:imgEffect>
                  </a14:imgLayer>
                </a14:imgProps>
              </a:ext>
              <a:ext uri="{28A0092B-C50C-407E-A947-70E740481C1C}">
                <a14:useLocalDpi xmlns:a14="http://schemas.microsoft.com/office/drawing/2010/main" val="0"/>
              </a:ext>
            </a:extLst>
          </a:blip>
          <a:stretch>
            <a:fillRect/>
          </a:stretch>
        </p:blipFill>
        <p:spPr>
          <a:xfrm>
            <a:off x="279313" y="449005"/>
            <a:ext cx="656613" cy="704092"/>
          </a:xfrm>
          <a:prstGeom prst="rect">
            <a:avLst/>
          </a:prstGeom>
        </p:spPr>
      </p:pic>
    </p:spTree>
    <p:extLst>
      <p:ext uri="{BB962C8B-B14F-4D97-AF65-F5344CB8AC3E}">
        <p14:creationId xmlns:p14="http://schemas.microsoft.com/office/powerpoint/2010/main" val="3785937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9964" y="263428"/>
            <a:ext cx="8534400" cy="758952"/>
          </a:xfrm>
        </p:spPr>
        <p:txBody>
          <a:bodyPr/>
          <a:lstStyle/>
          <a:p>
            <a:r>
              <a:rPr lang="es-ES" dirty="0"/>
              <a:t>Beneficios del entrenamiento de Fuerza</a:t>
            </a:r>
          </a:p>
        </p:txBody>
      </p:sp>
      <p:sp>
        <p:nvSpPr>
          <p:cNvPr id="3" name="Marcador de contenido 2"/>
          <p:cNvSpPr>
            <a:spLocks noGrp="1"/>
          </p:cNvSpPr>
          <p:nvPr>
            <p:ph sz="quarter" idx="1"/>
          </p:nvPr>
        </p:nvSpPr>
        <p:spPr/>
        <p:txBody>
          <a:bodyPr/>
          <a:lstStyle/>
          <a:p>
            <a:pPr marL="514350" indent="-514350" algn="just">
              <a:buFont typeface="+mj-lt"/>
              <a:buAutoNum type="arabicPeriod"/>
            </a:pPr>
            <a:r>
              <a:rPr lang="es-ES" sz="2000" b="1" dirty="0"/>
              <a:t>Mejora la fuerza muscular, </a:t>
            </a:r>
            <a:r>
              <a:rPr lang="es-ES" sz="2000" dirty="0"/>
              <a:t>lo que te permite realizar tus actividades cotidianas con mayor facilidad.</a:t>
            </a:r>
          </a:p>
          <a:p>
            <a:pPr marL="514350" indent="-514350" algn="just">
              <a:buFont typeface="+mj-lt"/>
              <a:buAutoNum type="arabicPeriod"/>
            </a:pPr>
            <a:r>
              <a:rPr lang="es-ES" sz="2000" b="1" dirty="0"/>
              <a:t>Previenes lesiones </a:t>
            </a:r>
            <a:r>
              <a:rPr lang="es-ES" sz="2000" dirty="0"/>
              <a:t>tanto en el ámbito deportivo como en el doméstico.</a:t>
            </a:r>
          </a:p>
          <a:p>
            <a:pPr marL="514350" indent="-514350" algn="just">
              <a:buFont typeface="+mj-lt"/>
              <a:buAutoNum type="arabicPeriod"/>
            </a:pPr>
            <a:r>
              <a:rPr lang="es-ES" sz="2000" b="1" dirty="0"/>
              <a:t>Evitas los efectos de la edad, </a:t>
            </a:r>
            <a:r>
              <a:rPr lang="es-ES" sz="2000" dirty="0"/>
              <a:t>manteniendo tu cuerpo joven y saludable.</a:t>
            </a:r>
          </a:p>
          <a:p>
            <a:pPr marL="514350" indent="-514350" algn="just">
              <a:buFont typeface="+mj-lt"/>
              <a:buAutoNum type="arabicPeriod"/>
            </a:pPr>
            <a:r>
              <a:rPr lang="es-ES" sz="2000" b="1" dirty="0"/>
              <a:t>Fortaleces la rigidez de tus huesos. </a:t>
            </a:r>
            <a:r>
              <a:rPr lang="es-ES" sz="2000" dirty="0"/>
              <a:t>Estudios abalan que el entrenamiento de fuerza aumenta la densidad ósea.</a:t>
            </a:r>
          </a:p>
          <a:p>
            <a:pPr marL="514350" indent="-514350" algn="just">
              <a:buFont typeface="+mj-lt"/>
              <a:buAutoNum type="arabicPeriod"/>
            </a:pPr>
            <a:r>
              <a:rPr lang="es-ES" sz="2000" b="1" dirty="0"/>
              <a:t>Efecto positivo para la diabetes.  </a:t>
            </a:r>
            <a:r>
              <a:rPr lang="es-ES" sz="1900" dirty="0"/>
              <a:t>Reduces riesgo de padecer diabetes, ya que todo el exceso de azúcar se utiliza durante el ejercicio de fuerza.</a:t>
            </a:r>
          </a:p>
          <a:p>
            <a:pPr marL="514350" indent="-514350" algn="just">
              <a:buFont typeface="+mj-lt"/>
              <a:buAutoNum type="arabicPeriod"/>
            </a:pPr>
            <a:r>
              <a:rPr lang="es-ES" sz="2000" b="1" dirty="0"/>
              <a:t>Reduce riesgo de padecer enfermedades cardiovasculares.</a:t>
            </a:r>
          </a:p>
          <a:p>
            <a:pPr marL="514350" indent="-514350" algn="just">
              <a:buFont typeface="+mj-lt"/>
              <a:buAutoNum type="arabicPeriod"/>
            </a:pPr>
            <a:r>
              <a:rPr lang="es-ES" sz="2000" b="1" dirty="0"/>
              <a:t>Reduce el cansancio mental (estrés) y ansiedad.  </a:t>
            </a:r>
          </a:p>
          <a:p>
            <a:pPr marL="514350" indent="-514350">
              <a:buFont typeface="+mj-lt"/>
              <a:buAutoNum type="arabicPeriod"/>
            </a:pPr>
            <a:endParaRPr lang="es-ES" sz="2000" dirty="0"/>
          </a:p>
        </p:txBody>
      </p:sp>
      <p:pic>
        <p:nvPicPr>
          <p:cNvPr id="4" name="0 Imagen"/>
          <p:cNvPicPr/>
          <p:nvPr/>
        </p:nvPicPr>
        <p:blipFill>
          <a:blip r:embed="rId2" cstate="print">
            <a:extLst>
              <a:ext uri="{BEBA8EAE-BF5A-486C-A8C5-ECC9F3942E4B}">
                <a14:imgProps xmlns:a14="http://schemas.microsoft.com/office/drawing/2010/main">
                  <a14:imgLayer r:embed="rId3">
                    <a14:imgEffect>
                      <a14:backgroundRemoval t="0" b="97207" l="0" r="97024"/>
                    </a14:imgEffect>
                  </a14:imgLayer>
                </a14:imgProps>
              </a:ext>
              <a:ext uri="{28A0092B-C50C-407E-A947-70E740481C1C}">
                <a14:useLocalDpi xmlns:a14="http://schemas.microsoft.com/office/drawing/2010/main" val="0"/>
              </a:ext>
            </a:extLst>
          </a:blip>
          <a:stretch>
            <a:fillRect/>
          </a:stretch>
        </p:blipFill>
        <p:spPr>
          <a:xfrm>
            <a:off x="279313" y="449005"/>
            <a:ext cx="656613" cy="704092"/>
          </a:xfrm>
          <a:prstGeom prst="rect">
            <a:avLst/>
          </a:prstGeom>
        </p:spPr>
      </p:pic>
    </p:spTree>
    <p:extLst>
      <p:ext uri="{BB962C8B-B14F-4D97-AF65-F5344CB8AC3E}">
        <p14:creationId xmlns:p14="http://schemas.microsoft.com/office/powerpoint/2010/main" val="16978067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Cívico.thmx</Template>
  <TotalTime>166</TotalTime>
  <Words>496</Words>
  <Application>Microsoft Office PowerPoint</Application>
  <PresentationFormat>Presentación en pantalla (4:3)</PresentationFormat>
  <Paragraphs>34</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Georgia</vt:lpstr>
      <vt:lpstr>Wingdings</vt:lpstr>
      <vt:lpstr>Wingdings 2</vt:lpstr>
      <vt:lpstr>Cívico</vt:lpstr>
      <vt:lpstr>Fuerza Muscular</vt:lpstr>
      <vt:lpstr>¿Qué es Fuerza Muscular?</vt:lpstr>
      <vt:lpstr>Contracción Muscular</vt:lpstr>
      <vt:lpstr>Contracción Muscular</vt:lpstr>
      <vt:lpstr>Contracción Isotónica</vt:lpstr>
      <vt:lpstr>Contracción Isotónica</vt:lpstr>
      <vt:lpstr>Contracción Isotónica</vt:lpstr>
      <vt:lpstr>Contracción Muscular</vt:lpstr>
      <vt:lpstr>Beneficios del entrenamiento de Fuerza</vt:lpstr>
      <vt:lpstr>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Fuerza Muscular</dc:title>
  <dc:creator>gonzalo</dc:creator>
  <cp:lastModifiedBy>nicol</cp:lastModifiedBy>
  <cp:revision>12</cp:revision>
  <dcterms:created xsi:type="dcterms:W3CDTF">2020-03-23T21:16:50Z</dcterms:created>
  <dcterms:modified xsi:type="dcterms:W3CDTF">2020-03-25T19:23:22Z</dcterms:modified>
</cp:coreProperties>
</file>